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1"/>
  </p:notesMasterIdLst>
  <p:handoutMasterIdLst>
    <p:handoutMasterId r:id="rId12"/>
  </p:handoutMasterIdLst>
  <p:sldIdLst>
    <p:sldId id="256" r:id="rId3"/>
    <p:sldId id="257" r:id="rId4"/>
    <p:sldId id="396" r:id="rId5"/>
    <p:sldId id="259" r:id="rId6"/>
    <p:sldId id="397" r:id="rId7"/>
    <p:sldId id="399" r:id="rId8"/>
    <p:sldId id="263" r:id="rId9"/>
    <p:sldId id="398" r:id="rId10"/>
  </p:sldIdLst>
  <p:sldSz cx="9144000" cy="6858000" type="screen4x3"/>
  <p:notesSz cx="6669088" cy="987266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65" userDrawn="1">
          <p15:clr>
            <a:srgbClr val="A4A3A4"/>
          </p15:clr>
        </p15:guide>
        <p15:guide id="2" pos="212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0" autoAdjust="0"/>
    <p:restoredTop sz="94660"/>
  </p:normalViewPr>
  <p:slideViewPr>
    <p:cSldViewPr>
      <p:cViewPr varScale="1">
        <p:scale>
          <a:sx n="65" d="100"/>
          <a:sy n="65" d="100"/>
        </p:scale>
        <p:origin x="1328" y="4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65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108" cy="494186"/>
          </a:xfrm>
          <a:prstGeom prst="rect">
            <a:avLst/>
          </a:prstGeom>
        </p:spPr>
        <p:txBody>
          <a:bodyPr vert="horz" lIns="90478" tIns="45239" rIns="90478" bIns="45239" rtlCol="0"/>
          <a:lstStyle>
            <a:lvl1pPr algn="l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latin typeface="Arial" panose="020B0604020202020204" pitchFamily="34" charset="0"/>
                <a:ea typeface="Microsoft YaHei" panose="020B0503020204020204" pitchFamily="34" charset="-122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8425" y="0"/>
            <a:ext cx="2889108" cy="494186"/>
          </a:xfrm>
          <a:prstGeom prst="rect">
            <a:avLst/>
          </a:prstGeom>
        </p:spPr>
        <p:txBody>
          <a:bodyPr vert="horz" lIns="90478" tIns="45239" rIns="90478" bIns="45239" rtlCol="0"/>
          <a:lstStyle>
            <a:lvl1pPr algn="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latin typeface="Arial" panose="020B0604020202020204" pitchFamily="34" charset="0"/>
                <a:ea typeface="Microsoft YaHei" panose="020B0503020204020204" pitchFamily="34" charset="-122"/>
              </a:defRPr>
            </a:lvl1pPr>
          </a:lstStyle>
          <a:p>
            <a:pPr>
              <a:defRPr/>
            </a:pPr>
            <a:fld id="{DDFA6012-D763-4F3B-90BC-5751BBF37257}" type="datetimeFigureOut">
              <a:rPr lang="de-DE"/>
              <a:pPr>
                <a:defRPr/>
              </a:pPr>
              <a:t>16.05.2018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78477"/>
            <a:ext cx="2889108" cy="494186"/>
          </a:xfrm>
          <a:prstGeom prst="rect">
            <a:avLst/>
          </a:prstGeom>
        </p:spPr>
        <p:txBody>
          <a:bodyPr vert="horz" lIns="90478" tIns="45239" rIns="90478" bIns="45239" rtlCol="0" anchor="b"/>
          <a:lstStyle>
            <a:lvl1pPr algn="l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latin typeface="Arial" panose="020B0604020202020204" pitchFamily="34" charset="0"/>
                <a:ea typeface="Microsoft YaHei" panose="020B0503020204020204" pitchFamily="34" charset="-122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8425" y="9378477"/>
            <a:ext cx="2889108" cy="494186"/>
          </a:xfrm>
          <a:prstGeom prst="rect">
            <a:avLst/>
          </a:prstGeom>
        </p:spPr>
        <p:txBody>
          <a:bodyPr vert="horz" wrap="square" lIns="90478" tIns="45239" rIns="90478" bIns="45239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 smtClean="0"/>
            </a:lvl1pPr>
          </a:lstStyle>
          <a:p>
            <a:pPr>
              <a:defRPr/>
            </a:pPr>
            <a:fld id="{8BDAB965-3525-4F46-854C-CD2A9C437A2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18903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0" y="0"/>
            <a:ext cx="6669088" cy="987266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478" tIns="45239" rIns="90478" bIns="45239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1"/>
            <a:ext cx="2885993" cy="491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09" tIns="44527" rIns="89409" bIns="44527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444533" algn="l"/>
                <a:tab pos="889063" algn="l"/>
                <a:tab pos="1333595" algn="l"/>
                <a:tab pos="1778126" algn="l"/>
                <a:tab pos="2222659" algn="l"/>
                <a:tab pos="2667189" algn="l"/>
              </a:tabLst>
              <a:defRPr sz="1200">
                <a:solidFill>
                  <a:srgbClr val="969696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r>
              <a:rPr lang="de-DE" altLang="de-DE"/>
              <a:t>Interkuturelle Kompetenz</a:t>
            </a:r>
          </a:p>
        </p:txBody>
      </p:sp>
      <p:sp>
        <p:nvSpPr>
          <p:cNvPr id="4100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68363" y="739775"/>
            <a:ext cx="4929187" cy="3698875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665041" y="4720816"/>
            <a:ext cx="5335893" cy="4439777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409" tIns="44527" rIns="89409" bIns="44527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altLang="de-DE" noProof="0" smtClean="0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" y="9378479"/>
            <a:ext cx="2632125" cy="49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409" tIns="44527" rIns="89409" bIns="44527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buSzPct val="100000"/>
              <a:defRPr/>
            </a:pPr>
            <a:r>
              <a:rPr lang="de-DE" altLang="de-DE" sz="1200" smtClean="0">
                <a:solidFill>
                  <a:srgbClr val="969696"/>
                </a:solidFill>
              </a:rPr>
              <a:t>ausgedruckt am: </a:t>
            </a:r>
          </a:p>
          <a:p>
            <a:pPr eaLnBrk="1" hangingPunct="1">
              <a:buSzPct val="100000"/>
              <a:defRPr/>
            </a:pPr>
            <a:fld id="{34B065AA-919F-40D4-9980-5A03C5B30E28}" type="datetime1">
              <a:rPr lang="de-DE" altLang="de-DE" sz="1200" smtClean="0">
                <a:solidFill>
                  <a:srgbClr val="969696"/>
                </a:solidFill>
              </a:rPr>
              <a:pPr eaLnBrk="1" hangingPunct="1">
                <a:buSzPct val="100000"/>
                <a:defRPr/>
              </a:pPr>
              <a:t>16.05.2018</a:t>
            </a:fld>
            <a:endParaRPr lang="de-DE" altLang="de-DE" sz="1200" smtClean="0">
              <a:solidFill>
                <a:srgbClr val="969696"/>
              </a:solidFill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2591632" y="9376899"/>
            <a:ext cx="1443775" cy="49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409" tIns="44527" rIns="89409" bIns="44527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ctr" eaLnBrk="1" hangingPunct="1">
              <a:buSzPct val="100000"/>
              <a:defRPr/>
            </a:pPr>
            <a:r>
              <a:rPr lang="de-DE" altLang="de-DE" sz="1200" smtClean="0">
                <a:solidFill>
                  <a:srgbClr val="969696"/>
                </a:solidFill>
              </a:rPr>
              <a:t>© dbb akademie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5225314" y="9376899"/>
            <a:ext cx="1440660" cy="492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409" tIns="44527" rIns="89409" bIns="44527" anchor="b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buSzPct val="100000"/>
              <a:defRPr/>
            </a:pPr>
            <a:r>
              <a:rPr lang="de-DE" altLang="de-DE" sz="1200" smtClean="0">
                <a:solidFill>
                  <a:srgbClr val="969696"/>
                </a:solidFill>
              </a:rPr>
              <a:t>Seite </a:t>
            </a:r>
            <a:fld id="{00535B6F-792D-4F45-BB62-0C211586B7E1}" type="slidenum">
              <a:rPr lang="de-DE" altLang="de-DE" sz="1200" smtClean="0">
                <a:solidFill>
                  <a:srgbClr val="969696"/>
                </a:solidFill>
              </a:rPr>
              <a:pPr algn="r" eaLnBrk="1" hangingPunct="1">
                <a:buSzPct val="100000"/>
                <a:defRPr/>
              </a:pPr>
              <a:t>‹Nr.›</a:t>
            </a:fld>
            <a:endParaRPr lang="de-DE" altLang="de-DE" sz="1200" smtClean="0">
              <a:solidFill>
                <a:srgbClr val="969696"/>
              </a:solidFill>
            </a:endParaRPr>
          </a:p>
        </p:txBody>
      </p:sp>
      <p:pic>
        <p:nvPicPr>
          <p:cNvPr id="4105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5055" y="146836"/>
            <a:ext cx="1537224" cy="479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4239635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5188" y="739775"/>
            <a:ext cx="4935537" cy="37020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Text Box 2"/>
          <p:cNvSpPr txBox="1">
            <a:spLocks noChangeArrowheads="1"/>
          </p:cNvSpPr>
          <p:nvPr/>
        </p:nvSpPr>
        <p:spPr bwMode="auto">
          <a:xfrm>
            <a:off x="665041" y="4720816"/>
            <a:ext cx="5337450" cy="4441358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409" tIns="44527" rIns="89409" bIns="44527"/>
          <a:lstStyle>
            <a:lvl1pPr marL="1778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77800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742"/>
              </a:spcBef>
              <a:buClrTx/>
            </a:pPr>
            <a:r>
              <a:rPr lang="de-DE" altLang="de-DE">
                <a:latin typeface="Arial" panose="020B0604020202020204" pitchFamily="34" charset="0"/>
              </a:rPr>
              <a:t>Die Informationen auf diesen Sprechernotizen werden eingegeben über</a:t>
            </a:r>
          </a:p>
          <a:p>
            <a:pPr eaLnBrk="1" hangingPunct="1">
              <a:lnSpc>
                <a:spcPct val="150000"/>
              </a:lnSpc>
              <a:spcBef>
                <a:spcPts val="742"/>
              </a:spcBef>
              <a:buClrTx/>
            </a:pPr>
            <a:endParaRPr lang="de-DE" altLang="de-DE"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ts val="742"/>
              </a:spcBef>
              <a:buClrTx/>
            </a:pPr>
            <a:r>
              <a:rPr lang="de-DE" altLang="de-DE">
                <a:latin typeface="Arial" panose="020B0604020202020204" pitchFamily="34" charset="0"/>
              </a:rPr>
              <a:t>[Ansicht] [Kopf- und Fußzeilen]</a:t>
            </a:r>
          </a:p>
          <a:p>
            <a:pPr eaLnBrk="1" hangingPunct="1">
              <a:lnSpc>
                <a:spcPct val="150000"/>
              </a:lnSpc>
              <a:spcBef>
                <a:spcPts val="742"/>
              </a:spcBef>
              <a:buClrTx/>
            </a:pPr>
            <a:endParaRPr lang="de-DE" altLang="de-DE"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ts val="742"/>
              </a:spcBef>
              <a:buClrTx/>
            </a:pPr>
            <a:r>
              <a:rPr lang="de-DE" altLang="de-DE">
                <a:latin typeface="Arial" panose="020B0604020202020204" pitchFamily="34" charset="0"/>
              </a:rPr>
              <a:t>Die Formatierung z. B. kursiv bei </a:t>
            </a:r>
            <a:r>
              <a:rPr lang="de-DE" altLang="de-DE" i="1">
                <a:latin typeface="Arial" panose="020B0604020202020204" pitchFamily="34" charset="0"/>
              </a:rPr>
              <a:t>© dbb akademie</a:t>
            </a:r>
            <a:r>
              <a:rPr lang="de-DE" altLang="de-DE">
                <a:latin typeface="Arial" panose="020B0604020202020204" pitchFamily="34" charset="0"/>
              </a:rPr>
              <a:t> wird im Notizenmaster durch Formatierung dieses Platzhalters erreicht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5188" y="739775"/>
            <a:ext cx="4935537" cy="37020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65041" y="4720816"/>
            <a:ext cx="5337450" cy="4441358"/>
          </a:xfrm>
          <a:noFill/>
          <a:ln w="9525"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92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5188" y="739775"/>
            <a:ext cx="4935537" cy="37020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65041" y="4720816"/>
            <a:ext cx="5337450" cy="4441358"/>
          </a:xfrm>
          <a:noFill/>
          <a:ln w="9525"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9845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133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5188" y="739775"/>
            <a:ext cx="4935537" cy="37020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65041" y="4720816"/>
            <a:ext cx="5337450" cy="4441358"/>
          </a:xfrm>
          <a:noFill/>
          <a:ln w="9525"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133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5188" y="739775"/>
            <a:ext cx="4935537" cy="37020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65041" y="4720816"/>
            <a:ext cx="5337450" cy="4441358"/>
          </a:xfrm>
          <a:noFill/>
          <a:ln w="9525"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1457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5188" y="739775"/>
            <a:ext cx="4935537" cy="37020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Text Box 2"/>
          <p:cNvSpPr txBox="1">
            <a:spLocks noChangeArrowheads="1"/>
          </p:cNvSpPr>
          <p:nvPr/>
        </p:nvSpPr>
        <p:spPr bwMode="auto">
          <a:xfrm>
            <a:off x="666598" y="4687661"/>
            <a:ext cx="5334336" cy="4441356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478" tIns="45239" rIns="90478" bIns="45239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486939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39110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391281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43452" indent="-226085" defTabSz="44432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2751" algn="l"/>
                <a:tab pos="887072" algn="l"/>
                <a:tab pos="1331392" algn="l"/>
                <a:tab pos="1777282" algn="l"/>
                <a:tab pos="2221604" algn="l"/>
                <a:tab pos="2665924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mtClean="0">
                <a:solidFill>
                  <a:srgbClr val="969696"/>
                </a:solidFill>
                <a:ea typeface="Microsoft YaHei" panose="020B0503020204020204" pitchFamily="34" charset="-122"/>
                <a:cs typeface="Segoe UI" panose="020B0502040204020203" pitchFamily="34" charset="0"/>
              </a:rPr>
              <a:t>Interkuturelle Kompetenz</a:t>
            </a: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5188" y="739775"/>
            <a:ext cx="4935537" cy="37020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8" name="Text Box 2"/>
          <p:cNvSpPr txBox="1">
            <a:spLocks noChangeArrowheads="1"/>
          </p:cNvSpPr>
          <p:nvPr/>
        </p:nvSpPr>
        <p:spPr bwMode="auto">
          <a:xfrm>
            <a:off x="666598" y="4687661"/>
            <a:ext cx="5334336" cy="4441356"/>
          </a:xfrm>
          <a:prstGeom prst="rect">
            <a:avLst/>
          </a:prstGeom>
          <a:noFill/>
          <a:ln w="9360" cap="sq">
            <a:solidFill>
              <a:srgbClr val="9696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478" tIns="45239" rIns="90478" bIns="45239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15623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9A857-C258-4029-9A80-5D2A4F9F028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B5D52-E0C8-46DE-BA76-2478CB4D89D9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217018699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36AD6-B38A-449B-83E2-9A448EF78B5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20F59-10AA-4770-9357-4CD540A24031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81506728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5768975" y="427038"/>
            <a:ext cx="1695450" cy="5588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2625" y="427038"/>
            <a:ext cx="4933950" cy="55880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E8FDE-E3CB-4B10-BE15-A6E77FDC5FF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62BE9-B3ED-41C2-9393-42B01163B3CB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12476045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3468826140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1785109917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195820249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2625" y="1903413"/>
            <a:ext cx="3314700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149725" y="1903413"/>
            <a:ext cx="3314700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848976596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2520089004"/>
      </p:ext>
    </p:extLst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687234858"/>
      </p:ext>
    </p:extLst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4098029531"/>
      </p:ext>
    </p:extLst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1892642976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8D400-4420-4977-826B-BBE462885C6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B39B56-E392-4CD8-BB3A-0CEA5B58317F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80100578"/>
      </p:ext>
    </p:extLst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4203247442"/>
      </p:ext>
    </p:extLst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3048518721"/>
      </p:ext>
    </p:extLst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5768975" y="427038"/>
            <a:ext cx="1695450" cy="5588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2625" y="427038"/>
            <a:ext cx="4933950" cy="55880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  <p:extLst>
      <p:ext uri="{BB962C8B-B14F-4D97-AF65-F5344CB8AC3E}">
        <p14:creationId xmlns:p14="http://schemas.microsoft.com/office/powerpoint/2010/main" val="113593131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57CDD5-8AA8-4BCD-9A6C-1EF5F26B677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900C8-0529-476C-B2B5-F5CE124D669B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45230222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2625" y="1903413"/>
            <a:ext cx="3314700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149725" y="1903413"/>
            <a:ext cx="3314700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BF3D2-A741-420F-B67F-5E1B79C84A9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873765-D526-4F20-8B8F-EBDD38B9CB1B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42522816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12583-6C74-4ABB-8E07-AA4D01CE315A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95C2C-FDC4-4ACF-8D88-8F626F836813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982115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842FB-4563-44FA-95DE-F6DDC1C094A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412C6-B7DA-48BD-8DD0-6D5C69A100BD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61683877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CA2BE-8B61-4E48-B67D-B9F7B21231E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5FEA32-BAE7-4727-B128-7FAF01289EEB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36802195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555C4-1B23-4939-A16F-DB93EC61EF2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025576-D6E4-4632-8496-4F973EE1CF56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98541382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0AFAE-BFC1-4733-8A5E-C71DA611192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579F8-21BD-458A-B856-D43E9254C1A7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99496686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400" y="539750"/>
            <a:ext cx="1770063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7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425" y="5562600"/>
            <a:ext cx="925513" cy="935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684213" y="6477000"/>
            <a:ext cx="6132512" cy="36513"/>
          </a:xfrm>
          <a:prstGeom prst="rect">
            <a:avLst/>
          </a:prstGeom>
          <a:solidFill>
            <a:srgbClr val="C0007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  <p:sp>
        <p:nvSpPr>
          <p:cNvPr id="1029" name="Rectangle 4"/>
          <p:cNvSpPr>
            <a:spLocks noChangeArrowheads="1"/>
          </p:cNvSpPr>
          <p:nvPr/>
        </p:nvSpPr>
        <p:spPr bwMode="auto">
          <a:xfrm>
            <a:off x="8780463" y="6477000"/>
            <a:ext cx="395287" cy="36513"/>
          </a:xfrm>
          <a:prstGeom prst="rect">
            <a:avLst/>
          </a:prstGeom>
          <a:solidFill>
            <a:srgbClr val="C0007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698500" y="1511300"/>
            <a:ext cx="8475663" cy="36513"/>
          </a:xfrm>
          <a:prstGeom prst="rect">
            <a:avLst/>
          </a:prstGeom>
          <a:solidFill>
            <a:srgbClr val="C0007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8243888" y="6332538"/>
            <a:ext cx="574675" cy="33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mtClean="0">
                <a:solidFill>
                  <a:srgbClr val="000000"/>
                </a:solidFill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2C199300-D92B-489E-B8C6-0801C0A7621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  <p:sp>
        <p:nvSpPr>
          <p:cNvPr id="1032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427038"/>
            <a:ext cx="5975350" cy="98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Format des Titeltextes durch Klicken bearbeiten</a:t>
            </a:r>
          </a:p>
        </p:txBody>
      </p:sp>
      <p:sp>
        <p:nvSpPr>
          <p:cNvPr id="1033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03413"/>
            <a:ext cx="6781800" cy="411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Format des Gliederungstextes durch Klicken bearbeiten</a:t>
            </a:r>
          </a:p>
          <a:p>
            <a:pPr lvl="1"/>
            <a:r>
              <a:rPr lang="en-GB" altLang="de-DE" smtClean="0"/>
              <a:t>Zweite Gliederungsebene</a:t>
            </a:r>
          </a:p>
          <a:p>
            <a:pPr lvl="2"/>
            <a:r>
              <a:rPr lang="en-GB" altLang="de-DE" smtClean="0"/>
              <a:t>Dritte Gliederungsebene</a:t>
            </a:r>
          </a:p>
          <a:p>
            <a:pPr lvl="3"/>
            <a:r>
              <a:rPr lang="en-GB" altLang="de-DE" smtClean="0"/>
              <a:t>Vierte Gliederungsebene</a:t>
            </a:r>
          </a:p>
          <a:p>
            <a:pPr lvl="4"/>
            <a:r>
              <a:rPr lang="en-GB" altLang="de-DE" smtClean="0"/>
              <a:t>Fünfte Gliederungsebene</a:t>
            </a:r>
          </a:p>
          <a:p>
            <a:pPr lvl="4"/>
            <a:r>
              <a:rPr lang="en-GB" altLang="de-DE" smtClean="0"/>
              <a:t>Sechste Gliederungsebene</a:t>
            </a:r>
          </a:p>
          <a:p>
            <a:pPr lvl="4"/>
            <a:r>
              <a:rPr lang="en-GB" altLang="de-DE" smtClean="0"/>
              <a:t>Siebte Gliederungsebene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/>
          </p:nvPr>
        </p:nvSpPr>
        <p:spPr bwMode="auto">
          <a:xfrm>
            <a:off x="684213" y="6524625"/>
            <a:ext cx="6118225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/>
          </p:nvPr>
        </p:nvSpPr>
        <p:spPr bwMode="auto">
          <a:xfrm>
            <a:off x="6902450" y="6335713"/>
            <a:ext cx="1268413" cy="33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latin typeface="Arial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fld id="{37D732CC-243B-4E57-A11F-E420D8DF92C4}" type="datetime1">
              <a:rPr lang="de-DE" altLang="de-DE"/>
              <a:pPr>
                <a:defRPr/>
              </a:pPr>
              <a:t>16.05.2018</a:t>
            </a:fld>
            <a:endParaRPr lang="de-DE" altLang="de-DE"/>
          </a:p>
        </p:txBody>
      </p:sp>
      <p:sp>
        <p:nvSpPr>
          <p:cNvPr id="1035" name="Text Box 11"/>
          <p:cNvSpPr txBox="1">
            <a:spLocks noChangeArrowheads="1"/>
          </p:cNvSpPr>
          <p:nvPr/>
        </p:nvSpPr>
        <p:spPr bwMode="auto">
          <a:xfrm rot="16200000">
            <a:off x="-353219" y="6060281"/>
            <a:ext cx="855663" cy="215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buSzPct val="100000"/>
              <a:defRPr/>
            </a:pPr>
            <a:r>
              <a:rPr lang="de-DE" altLang="de-DE" sz="800" smtClean="0">
                <a:solidFill>
                  <a:srgbClr val="808080"/>
                </a:solidFill>
              </a:rPr>
              <a:t>Rev. Stand 2.0</a:t>
            </a: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7308850" y="6524625"/>
            <a:ext cx="1871663" cy="333375"/>
          </a:xfrm>
          <a:prstGeom prst="rect">
            <a:avLst/>
          </a:prstGeom>
          <a:solidFill>
            <a:srgbClr val="BBE0E3">
              <a:alpha val="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r">
              <a:buSzPct val="100000"/>
              <a:defRPr/>
            </a:pPr>
            <a:r>
              <a:rPr lang="de-DE" altLang="de-DE" sz="1200" b="1" smtClean="0">
                <a:solidFill>
                  <a:srgbClr val="808080"/>
                </a:solidFill>
              </a:rPr>
              <a:t>© dbb akademie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ransition spd="slow"/>
  <p:hf sldNum="0" hdr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3013075" y="2159000"/>
            <a:ext cx="6154738" cy="1511300"/>
          </a:xfrm>
          <a:prstGeom prst="rect">
            <a:avLst/>
          </a:prstGeom>
          <a:solidFill>
            <a:srgbClr val="C0007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400" y="539750"/>
            <a:ext cx="1770063" cy="53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125" y="1582738"/>
            <a:ext cx="2030413" cy="2052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682625" y="6477000"/>
            <a:ext cx="8475663" cy="36513"/>
          </a:xfrm>
          <a:prstGeom prst="rect">
            <a:avLst/>
          </a:prstGeom>
          <a:solidFill>
            <a:srgbClr val="C0007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de-DE" altLang="de-DE"/>
          </a:p>
        </p:txBody>
      </p:sp>
      <p:pic>
        <p:nvPicPr>
          <p:cNvPr id="2054" name="Picture 5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3075" y="2159000"/>
            <a:ext cx="755650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5" name="Picture 6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1263" y="2159000"/>
            <a:ext cx="755650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6" name="Picture 7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3663" y="2159000"/>
            <a:ext cx="755650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7" name="Picture 8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9788" y="2159000"/>
            <a:ext cx="755650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058" name="Picture 9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2938" y="2159000"/>
            <a:ext cx="755650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Text Box 10"/>
          <p:cNvSpPr txBox="1">
            <a:spLocks noChangeArrowheads="1"/>
          </p:cNvSpPr>
          <p:nvPr/>
        </p:nvSpPr>
        <p:spPr bwMode="auto">
          <a:xfrm rot="16200000">
            <a:off x="-353219" y="6060281"/>
            <a:ext cx="855663" cy="215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buSzPct val="100000"/>
              <a:defRPr/>
            </a:pPr>
            <a:r>
              <a:rPr lang="de-DE" altLang="de-DE" sz="800" smtClean="0">
                <a:solidFill>
                  <a:srgbClr val="808080"/>
                </a:solidFill>
              </a:rPr>
              <a:t>Rev. Stand 2.0</a:t>
            </a: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7308850" y="6524625"/>
            <a:ext cx="1871663" cy="333375"/>
          </a:xfrm>
          <a:prstGeom prst="rect">
            <a:avLst/>
          </a:prstGeom>
          <a:solidFill>
            <a:srgbClr val="BBE0E3">
              <a:alpha val="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algn="r">
              <a:buSzPct val="100000"/>
              <a:defRPr/>
            </a:pPr>
            <a:r>
              <a:rPr lang="de-DE" altLang="de-DE" sz="1200" b="1" smtClean="0">
                <a:solidFill>
                  <a:srgbClr val="808080"/>
                </a:solidFill>
              </a:rPr>
              <a:t>© dbb akademie</a:t>
            </a:r>
          </a:p>
        </p:txBody>
      </p:sp>
      <p:sp>
        <p:nvSpPr>
          <p:cNvPr id="206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427038"/>
            <a:ext cx="5975350" cy="98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Format des Titeltextes durch Klicken bearbeiten</a:t>
            </a:r>
          </a:p>
        </p:txBody>
      </p:sp>
      <p:sp>
        <p:nvSpPr>
          <p:cNvPr id="2062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03413"/>
            <a:ext cx="6781800" cy="411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 smtClean="0"/>
              <a:t>Format des Gliederungstextes durch Klicken bearbeiten</a:t>
            </a:r>
          </a:p>
          <a:p>
            <a:pPr lvl="1"/>
            <a:r>
              <a:rPr lang="en-GB" altLang="de-DE" smtClean="0"/>
              <a:t>Zweite Gliederungsebene</a:t>
            </a:r>
          </a:p>
          <a:p>
            <a:pPr lvl="2"/>
            <a:r>
              <a:rPr lang="en-GB" altLang="de-DE" smtClean="0"/>
              <a:t>Dritte Gliederungsebene</a:t>
            </a:r>
          </a:p>
          <a:p>
            <a:pPr lvl="3"/>
            <a:r>
              <a:rPr lang="en-GB" altLang="de-DE" smtClean="0"/>
              <a:t>Vierte Gliederungsebene</a:t>
            </a:r>
          </a:p>
          <a:p>
            <a:pPr lvl="4"/>
            <a:r>
              <a:rPr lang="en-GB" altLang="de-DE" smtClean="0"/>
              <a:t>Fünfte Gliederungsebene</a:t>
            </a:r>
          </a:p>
          <a:p>
            <a:pPr lvl="4"/>
            <a:r>
              <a:rPr lang="en-GB" altLang="de-DE" smtClean="0"/>
              <a:t>Sechste Gliederungsebene</a:t>
            </a:r>
          </a:p>
          <a:p>
            <a:pPr lvl="4"/>
            <a:r>
              <a:rPr lang="en-GB" altLang="de-DE" smtClean="0"/>
              <a:t>Siebte Gliederungsebene</a:t>
            </a:r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/>
          </p:nvPr>
        </p:nvSpPr>
        <p:spPr bwMode="auto">
          <a:xfrm>
            <a:off x="684213" y="6524625"/>
            <a:ext cx="6118225" cy="33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</a:tabLst>
              <a:defRPr sz="1200">
                <a:solidFill>
                  <a:srgbClr val="808080"/>
                </a:solidFill>
                <a:latin typeface="Times New Roman" pitchFamily="16" charset="0"/>
                <a:ea typeface="Microsoft YaHei" charset="-122"/>
                <a:cs typeface="Segoe UI" charset="0"/>
              </a:defRPr>
            </a:lvl1pPr>
          </a:lstStyle>
          <a:p>
            <a:pPr>
              <a:defRPr/>
            </a:pPr>
            <a:r>
              <a:rPr lang="en-US" altLang="de-DE"/>
              <a:t>GmbH Meeting 2014, Mary Ann Siara-Decker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spd="slow"/>
  <p:hf sldNum="0" hdr="0" dt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C60073"/>
          </a:solidFill>
          <a:latin typeface="Arial" charset="0"/>
          <a:ea typeface="Microsoft YaHei" charset="-122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C60073"/>
          </a:solidFill>
          <a:latin typeface="Arial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3011488" y="5373688"/>
            <a:ext cx="4994275" cy="93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500"/>
              </a:spcBef>
              <a:buClrTx/>
              <a:buFontTx/>
              <a:buNone/>
            </a:pPr>
            <a:r>
              <a:rPr lang="de-DE" altLang="de-DE" sz="1800" dirty="0" err="1" smtClean="0"/>
              <a:t>Tbilisi</a:t>
            </a:r>
            <a:r>
              <a:rPr lang="de-DE" altLang="de-DE" sz="1800" dirty="0" smtClean="0"/>
              <a:t>, May 2018</a:t>
            </a:r>
            <a:r>
              <a:rPr lang="de-DE" altLang="de-DE" sz="2000" dirty="0"/>
              <a:t/>
            </a:r>
            <a:br>
              <a:rPr lang="de-DE" altLang="de-DE" sz="2000" dirty="0"/>
            </a:br>
            <a:endParaRPr lang="de-DE" altLang="de-DE" sz="2000" dirty="0" smtClean="0"/>
          </a:p>
          <a:p>
            <a:pPr>
              <a:spcBef>
                <a:spcPts val="500"/>
              </a:spcBef>
              <a:buClrTx/>
              <a:buFontTx/>
              <a:buNone/>
            </a:pPr>
            <a:r>
              <a:rPr lang="de-DE" altLang="de-DE" sz="1800" dirty="0" smtClean="0"/>
              <a:t>Anke </a:t>
            </a:r>
            <a:r>
              <a:rPr lang="de-DE" altLang="de-DE" sz="1800" dirty="0" err="1" smtClean="0"/>
              <a:t>Weigend</a:t>
            </a:r>
            <a:r>
              <a:rPr lang="de-DE" altLang="de-DE" sz="1800" dirty="0" smtClean="0"/>
              <a:t>, Dr. Sabine Horst</a:t>
            </a: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3011488" y="4005263"/>
            <a:ext cx="499427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ts val="800"/>
              </a:spcBef>
              <a:buClrTx/>
              <a:buFontTx/>
              <a:buNone/>
            </a:pPr>
            <a:r>
              <a:rPr lang="de-DE" altLang="de-DE" sz="3600" b="1" dirty="0" smtClean="0">
                <a:solidFill>
                  <a:srgbClr val="C00073"/>
                </a:solidFill>
              </a:rPr>
              <a:t>Body </a:t>
            </a:r>
            <a:r>
              <a:rPr lang="de-DE" altLang="de-DE" sz="3600" b="1" dirty="0" err="1" smtClean="0">
                <a:solidFill>
                  <a:srgbClr val="C00073"/>
                </a:solidFill>
              </a:rPr>
              <a:t>language</a:t>
            </a:r>
            <a:endParaRPr lang="de-DE" altLang="de-DE" sz="3600" b="1" dirty="0">
              <a:solidFill>
                <a:srgbClr val="C00073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684213" y="404813"/>
            <a:ext cx="5976937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err="1" smtClean="0">
                <a:solidFill>
                  <a:srgbClr val="C60073"/>
                </a:solidFill>
              </a:rPr>
              <a:t>Zones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of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distance</a:t>
            </a:r>
            <a:endParaRPr lang="de-DE" altLang="de-DE" sz="2800" b="1" dirty="0">
              <a:solidFill>
                <a:srgbClr val="C60073"/>
              </a:solidFill>
            </a:endParaRP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467544" y="1869864"/>
            <a:ext cx="7489826" cy="4559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1313" indent="-341313"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indent="0">
              <a:buClr>
                <a:srgbClr val="C00073"/>
              </a:buClr>
            </a:pPr>
            <a:r>
              <a:rPr lang="en-US" altLang="de-DE" b="1" dirty="0" smtClean="0"/>
              <a:t>Intimate distance zone</a:t>
            </a:r>
          </a:p>
          <a:p>
            <a:pPr marL="0" indent="0">
              <a:buClr>
                <a:srgbClr val="C00073"/>
              </a:buClr>
            </a:pPr>
            <a:r>
              <a:rPr lang="en-US" altLang="de-DE" b="1" dirty="0"/>
              <a:t> </a:t>
            </a:r>
            <a:r>
              <a:rPr lang="en-US" altLang="de-DE" b="1" dirty="0" smtClean="0"/>
              <a:t>  approx. 0.50 m.</a:t>
            </a:r>
          </a:p>
          <a:p>
            <a:pPr marL="0" indent="0">
              <a:buClr>
                <a:srgbClr val="C00073"/>
              </a:buClr>
            </a:pPr>
            <a:endParaRPr lang="en-US" altLang="de-DE" b="1" dirty="0"/>
          </a:p>
          <a:p>
            <a:pPr marL="0" indent="0">
              <a:buClr>
                <a:srgbClr val="C00073"/>
              </a:buClr>
            </a:pPr>
            <a:r>
              <a:rPr lang="en-US" altLang="de-DE" b="1" dirty="0" smtClean="0"/>
              <a:t>Personal distance zone</a:t>
            </a:r>
          </a:p>
          <a:p>
            <a:pPr marL="0" indent="0">
              <a:buClr>
                <a:srgbClr val="C00073"/>
              </a:buClr>
            </a:pPr>
            <a:r>
              <a:rPr lang="en-US" altLang="de-DE" b="1" dirty="0"/>
              <a:t> </a:t>
            </a:r>
            <a:r>
              <a:rPr lang="en-US" altLang="de-DE" b="1" dirty="0" smtClean="0"/>
              <a:t>  from 1.5 – 2.5 m.</a:t>
            </a:r>
          </a:p>
          <a:p>
            <a:pPr marL="0" indent="0">
              <a:buClr>
                <a:srgbClr val="C00073"/>
              </a:buClr>
            </a:pPr>
            <a:endParaRPr lang="en-US" altLang="de-DE" b="1" dirty="0"/>
          </a:p>
          <a:p>
            <a:pPr marL="0" indent="0">
              <a:buClr>
                <a:srgbClr val="C00073"/>
              </a:buClr>
            </a:pPr>
            <a:r>
              <a:rPr lang="en-US" altLang="de-DE" b="1" dirty="0" smtClean="0"/>
              <a:t>Public distance zone</a:t>
            </a:r>
          </a:p>
          <a:p>
            <a:pPr marL="0" indent="0">
              <a:buClr>
                <a:srgbClr val="C00073"/>
              </a:buClr>
            </a:pPr>
            <a:r>
              <a:rPr lang="en-US" altLang="de-DE" b="1" dirty="0"/>
              <a:t> </a:t>
            </a:r>
            <a:r>
              <a:rPr lang="en-US" altLang="de-DE" b="1" dirty="0" smtClean="0"/>
              <a:t>  3.5 m. and beyond  </a:t>
            </a:r>
            <a:endParaRPr lang="en-US" altLang="de-DE" b="1" dirty="0"/>
          </a:p>
        </p:txBody>
      </p:sp>
      <p:sp>
        <p:nvSpPr>
          <p:cNvPr id="8196" name="Text Box 3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F1105089-7FDE-4C7F-A0B5-6FAB1F269B77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de-DE" altLang="de-DE" sz="1200"/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Body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language</a:t>
            </a:r>
            <a:r>
              <a:rPr lang="de-DE" altLang="de-DE" sz="1200" dirty="0" smtClean="0">
                <a:solidFill>
                  <a:srgbClr val="808080"/>
                </a:solidFill>
              </a:rPr>
              <a:t> 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8198" name="Text Box 5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3965503" y="3771106"/>
            <a:ext cx="4321175" cy="2162175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43B3">
                  <a:alpha val="49001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286B"/>
                  </a:outerShdw>
                </a:effectLst>
              </a14:hiddenEffects>
            </a:ext>
          </a:extLst>
        </p:spPr>
        <p:txBody>
          <a:bodyPr wrap="none" lIns="54000" rIns="5400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9" name="Oval 5"/>
          <p:cNvSpPr>
            <a:spLocks noChangeArrowheads="1"/>
          </p:cNvSpPr>
          <p:nvPr/>
        </p:nvSpPr>
        <p:spPr bwMode="auto">
          <a:xfrm>
            <a:off x="4537869" y="4094956"/>
            <a:ext cx="2808287" cy="1404938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43B3">
                  <a:alpha val="50998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286B"/>
                  </a:outerShdw>
                </a:effectLst>
              </a14:hiddenEffects>
            </a:ext>
          </a:extLst>
        </p:spPr>
        <p:txBody>
          <a:bodyPr wrap="none" lIns="54000" rIns="5400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sp>
        <p:nvSpPr>
          <p:cNvPr id="10" name="Oval 6"/>
          <p:cNvSpPr>
            <a:spLocks noChangeArrowheads="1"/>
          </p:cNvSpPr>
          <p:nvPr/>
        </p:nvSpPr>
        <p:spPr bwMode="auto">
          <a:xfrm>
            <a:off x="5208403" y="4437062"/>
            <a:ext cx="1441450" cy="720725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43B3">
                  <a:alpha val="53998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286B"/>
                  </a:outerShdw>
                </a:effectLst>
              </a14:hiddenEffects>
            </a:ext>
          </a:extLst>
        </p:spPr>
        <p:txBody>
          <a:bodyPr wrap="none" lIns="54000" rIns="54000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/>
          </a:p>
        </p:txBody>
      </p:sp>
      <p:grpSp>
        <p:nvGrpSpPr>
          <p:cNvPr id="11" name="Group 7"/>
          <p:cNvGrpSpPr>
            <a:grpSpLocks/>
          </p:cNvGrpSpPr>
          <p:nvPr/>
        </p:nvGrpSpPr>
        <p:grpSpPr bwMode="auto">
          <a:xfrm>
            <a:off x="5362575" y="2997200"/>
            <a:ext cx="433388" cy="1830388"/>
            <a:chOff x="4921" y="1888"/>
            <a:chExt cx="273" cy="1153"/>
          </a:xfrm>
        </p:grpSpPr>
        <p:sp>
          <p:nvSpPr>
            <p:cNvPr id="12" name="AutoShape 8"/>
            <p:cNvSpPr>
              <a:spLocks noChangeArrowheads="1"/>
            </p:cNvSpPr>
            <p:nvPr/>
          </p:nvSpPr>
          <p:spPr bwMode="auto">
            <a:xfrm>
              <a:off x="4965" y="1888"/>
              <a:ext cx="200" cy="386"/>
            </a:xfrm>
            <a:prstGeom prst="smileyFace">
              <a:avLst>
                <a:gd name="adj" fmla="val 4653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3137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3" name="AutoShape 9"/>
            <p:cNvSpPr>
              <a:spLocks noChangeArrowheads="1"/>
            </p:cNvSpPr>
            <p:nvPr/>
          </p:nvSpPr>
          <p:spPr bwMode="auto">
            <a:xfrm rot="-5400000">
              <a:off x="4942" y="2490"/>
              <a:ext cx="384" cy="85"/>
            </a:xfrm>
            <a:prstGeom prst="flowChartDelay">
              <a:avLst/>
            </a:prstGeom>
            <a:gradFill rotWithShape="1">
              <a:gsLst>
                <a:gs pos="0">
                  <a:srgbClr val="0E0E0E"/>
                </a:gs>
                <a:gs pos="50000">
                  <a:srgbClr val="E4E4E4"/>
                </a:gs>
                <a:gs pos="100000">
                  <a:srgbClr val="0E0E0E"/>
                </a:gs>
              </a:gsLst>
              <a:lin ang="5400000" scaled="1"/>
            </a:gradFill>
            <a:ln w="6350" algn="ctr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4" name="AutoShape 10"/>
            <p:cNvSpPr>
              <a:spLocks noChangeArrowheads="1"/>
            </p:cNvSpPr>
            <p:nvPr/>
          </p:nvSpPr>
          <p:spPr bwMode="auto">
            <a:xfrm rot="-468449">
              <a:off x="4921" y="2984"/>
              <a:ext cx="127" cy="57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rgbClr val="0E0E0E"/>
                </a:gs>
                <a:gs pos="50000">
                  <a:srgbClr val="E4E4E4"/>
                </a:gs>
                <a:gs pos="100000">
                  <a:srgbClr val="0E0E0E"/>
                </a:gs>
              </a:gsLst>
              <a:lin ang="0" scaled="1"/>
            </a:gradFill>
            <a:ln w="635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5" name="AutoShape 11"/>
            <p:cNvSpPr>
              <a:spLocks noChangeArrowheads="1"/>
            </p:cNvSpPr>
            <p:nvPr/>
          </p:nvSpPr>
          <p:spPr bwMode="auto">
            <a:xfrm>
              <a:off x="4965" y="2677"/>
              <a:ext cx="83" cy="322"/>
            </a:xfrm>
            <a:prstGeom prst="can">
              <a:avLst>
                <a:gd name="adj" fmla="val 46554"/>
              </a:avLst>
            </a:prstGeom>
            <a:gradFill rotWithShape="1">
              <a:gsLst>
                <a:gs pos="0">
                  <a:srgbClr val="0E0E0E"/>
                </a:gs>
                <a:gs pos="50000">
                  <a:srgbClr val="E4E4E4"/>
                </a:gs>
                <a:gs pos="100000">
                  <a:srgbClr val="0E0E0E"/>
                </a:gs>
              </a:gsLst>
              <a:lin ang="0" scaled="1"/>
            </a:gradFill>
            <a:ln w="635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6" name="AutoShape 12"/>
            <p:cNvSpPr>
              <a:spLocks noChangeArrowheads="1"/>
            </p:cNvSpPr>
            <p:nvPr/>
          </p:nvSpPr>
          <p:spPr bwMode="auto">
            <a:xfrm rot="-5400000">
              <a:off x="4785" y="2490"/>
              <a:ext cx="384" cy="85"/>
            </a:xfrm>
            <a:prstGeom prst="flowChartDelay">
              <a:avLst/>
            </a:prstGeom>
            <a:gradFill rotWithShape="1">
              <a:gsLst>
                <a:gs pos="0">
                  <a:srgbClr val="0E0E0E"/>
                </a:gs>
                <a:gs pos="50000">
                  <a:srgbClr val="E4E4E4"/>
                </a:gs>
                <a:gs pos="100000">
                  <a:srgbClr val="0E0E0E"/>
                </a:gs>
              </a:gsLst>
              <a:lin ang="5400000" scaled="1"/>
            </a:gradFill>
            <a:ln w="6350" algn="ctr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7" name="AutoShape 13"/>
            <p:cNvSpPr>
              <a:spLocks noChangeArrowheads="1"/>
            </p:cNvSpPr>
            <p:nvPr/>
          </p:nvSpPr>
          <p:spPr bwMode="auto">
            <a:xfrm rot="495512" flipH="1">
              <a:off x="5067" y="2984"/>
              <a:ext cx="127" cy="57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rgbClr val="0E0E0E"/>
                </a:gs>
                <a:gs pos="50000">
                  <a:srgbClr val="E4E4E4"/>
                </a:gs>
                <a:gs pos="100000">
                  <a:srgbClr val="0E0E0E"/>
                </a:gs>
              </a:gsLst>
              <a:lin ang="0" scaled="1"/>
            </a:gradFill>
            <a:ln w="635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8" name="AutoShape 14"/>
            <p:cNvSpPr>
              <a:spLocks noChangeArrowheads="1"/>
            </p:cNvSpPr>
            <p:nvPr/>
          </p:nvSpPr>
          <p:spPr bwMode="auto">
            <a:xfrm>
              <a:off x="5067" y="2677"/>
              <a:ext cx="83" cy="322"/>
            </a:xfrm>
            <a:prstGeom prst="can">
              <a:avLst>
                <a:gd name="adj" fmla="val 47847"/>
              </a:avLst>
            </a:prstGeom>
            <a:gradFill rotWithShape="1">
              <a:gsLst>
                <a:gs pos="0">
                  <a:srgbClr val="0E0E0E"/>
                </a:gs>
                <a:gs pos="50000">
                  <a:srgbClr val="E4E4E4"/>
                </a:gs>
                <a:gs pos="100000">
                  <a:srgbClr val="0E0E0E"/>
                </a:gs>
              </a:gsLst>
              <a:lin ang="0" scaled="1"/>
            </a:gradFill>
            <a:ln w="635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9" name="AutoShape 15"/>
            <p:cNvSpPr>
              <a:spLocks noChangeArrowheads="1"/>
            </p:cNvSpPr>
            <p:nvPr/>
          </p:nvSpPr>
          <p:spPr bwMode="auto">
            <a:xfrm rot="-5400000">
              <a:off x="4816" y="2423"/>
              <a:ext cx="488" cy="189"/>
            </a:xfrm>
            <a:prstGeom prst="flowChartDelay">
              <a:avLst/>
            </a:prstGeom>
            <a:gradFill rotWithShape="1">
              <a:gsLst>
                <a:gs pos="0">
                  <a:srgbClr val="0E0E0E"/>
                </a:gs>
                <a:gs pos="50000">
                  <a:srgbClr val="E4E4E4"/>
                </a:gs>
                <a:gs pos="100000">
                  <a:srgbClr val="0E0E0E"/>
                </a:gs>
              </a:gsLst>
              <a:lin ang="5400000" scaled="1"/>
            </a:gradFill>
            <a:ln w="635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</p:grpSp>
      <p:grpSp>
        <p:nvGrpSpPr>
          <p:cNvPr id="20" name="Group 16"/>
          <p:cNvGrpSpPr>
            <a:grpSpLocks/>
          </p:cNvGrpSpPr>
          <p:nvPr/>
        </p:nvGrpSpPr>
        <p:grpSpPr bwMode="auto">
          <a:xfrm>
            <a:off x="5938838" y="3213100"/>
            <a:ext cx="433387" cy="1830388"/>
            <a:chOff x="4921" y="1888"/>
            <a:chExt cx="273" cy="1153"/>
          </a:xfrm>
        </p:grpSpPr>
        <p:sp>
          <p:nvSpPr>
            <p:cNvPr id="21" name="AutoShape 17"/>
            <p:cNvSpPr>
              <a:spLocks noChangeArrowheads="1"/>
            </p:cNvSpPr>
            <p:nvPr/>
          </p:nvSpPr>
          <p:spPr bwMode="auto">
            <a:xfrm>
              <a:off x="4965" y="1888"/>
              <a:ext cx="200" cy="386"/>
            </a:xfrm>
            <a:prstGeom prst="smileyFace">
              <a:avLst>
                <a:gd name="adj" fmla="val 4653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3137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22" name="AutoShape 18"/>
            <p:cNvSpPr>
              <a:spLocks noChangeArrowheads="1"/>
            </p:cNvSpPr>
            <p:nvPr/>
          </p:nvSpPr>
          <p:spPr bwMode="auto">
            <a:xfrm rot="-5400000">
              <a:off x="4942" y="2490"/>
              <a:ext cx="384" cy="85"/>
            </a:xfrm>
            <a:prstGeom prst="flowChartDelay">
              <a:avLst/>
            </a:prstGeom>
            <a:gradFill rotWithShape="1">
              <a:gsLst>
                <a:gs pos="0">
                  <a:srgbClr val="0E0E0E"/>
                </a:gs>
                <a:gs pos="50000">
                  <a:srgbClr val="E4E4E4"/>
                </a:gs>
                <a:gs pos="100000">
                  <a:srgbClr val="0E0E0E"/>
                </a:gs>
              </a:gsLst>
              <a:lin ang="5400000" scaled="1"/>
            </a:gradFill>
            <a:ln w="6350" algn="ctr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3" name="AutoShape 19"/>
            <p:cNvSpPr>
              <a:spLocks noChangeArrowheads="1"/>
            </p:cNvSpPr>
            <p:nvPr/>
          </p:nvSpPr>
          <p:spPr bwMode="auto">
            <a:xfrm rot="-468449">
              <a:off x="4921" y="2984"/>
              <a:ext cx="127" cy="57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rgbClr val="0E0E0E"/>
                </a:gs>
                <a:gs pos="50000">
                  <a:srgbClr val="E4E4E4"/>
                </a:gs>
                <a:gs pos="100000">
                  <a:srgbClr val="0E0E0E"/>
                </a:gs>
              </a:gsLst>
              <a:lin ang="0" scaled="1"/>
            </a:gradFill>
            <a:ln w="635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4" name="AutoShape 20"/>
            <p:cNvSpPr>
              <a:spLocks noChangeArrowheads="1"/>
            </p:cNvSpPr>
            <p:nvPr/>
          </p:nvSpPr>
          <p:spPr bwMode="auto">
            <a:xfrm>
              <a:off x="4965" y="2677"/>
              <a:ext cx="83" cy="322"/>
            </a:xfrm>
            <a:prstGeom prst="can">
              <a:avLst>
                <a:gd name="adj" fmla="val 46554"/>
              </a:avLst>
            </a:prstGeom>
            <a:gradFill rotWithShape="1">
              <a:gsLst>
                <a:gs pos="0">
                  <a:srgbClr val="0E0E0E"/>
                </a:gs>
                <a:gs pos="50000">
                  <a:srgbClr val="E4E4E4"/>
                </a:gs>
                <a:gs pos="100000">
                  <a:srgbClr val="0E0E0E"/>
                </a:gs>
              </a:gsLst>
              <a:lin ang="0" scaled="1"/>
            </a:gradFill>
            <a:ln w="635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5" name="AutoShape 21"/>
            <p:cNvSpPr>
              <a:spLocks noChangeArrowheads="1"/>
            </p:cNvSpPr>
            <p:nvPr/>
          </p:nvSpPr>
          <p:spPr bwMode="auto">
            <a:xfrm rot="-5400000">
              <a:off x="4785" y="2490"/>
              <a:ext cx="384" cy="85"/>
            </a:xfrm>
            <a:prstGeom prst="flowChartDelay">
              <a:avLst/>
            </a:prstGeom>
            <a:gradFill rotWithShape="1">
              <a:gsLst>
                <a:gs pos="0">
                  <a:srgbClr val="0E0E0E"/>
                </a:gs>
                <a:gs pos="50000">
                  <a:srgbClr val="E4E4E4"/>
                </a:gs>
                <a:gs pos="100000">
                  <a:srgbClr val="0E0E0E"/>
                </a:gs>
              </a:gsLst>
              <a:lin ang="5400000" scaled="1"/>
            </a:gradFill>
            <a:ln w="6350" algn="ctr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6" name="AutoShape 22"/>
            <p:cNvSpPr>
              <a:spLocks noChangeArrowheads="1"/>
            </p:cNvSpPr>
            <p:nvPr/>
          </p:nvSpPr>
          <p:spPr bwMode="auto">
            <a:xfrm rot="495512" flipH="1">
              <a:off x="5067" y="2984"/>
              <a:ext cx="127" cy="57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rgbClr val="0E0E0E"/>
                </a:gs>
                <a:gs pos="50000">
                  <a:srgbClr val="E4E4E4"/>
                </a:gs>
                <a:gs pos="100000">
                  <a:srgbClr val="0E0E0E"/>
                </a:gs>
              </a:gsLst>
              <a:lin ang="0" scaled="1"/>
            </a:gradFill>
            <a:ln w="635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7" name="AutoShape 23"/>
            <p:cNvSpPr>
              <a:spLocks noChangeArrowheads="1"/>
            </p:cNvSpPr>
            <p:nvPr/>
          </p:nvSpPr>
          <p:spPr bwMode="auto">
            <a:xfrm>
              <a:off x="5067" y="2677"/>
              <a:ext cx="83" cy="322"/>
            </a:xfrm>
            <a:prstGeom prst="can">
              <a:avLst>
                <a:gd name="adj" fmla="val 47847"/>
              </a:avLst>
            </a:prstGeom>
            <a:gradFill rotWithShape="1">
              <a:gsLst>
                <a:gs pos="0">
                  <a:srgbClr val="0E0E0E"/>
                </a:gs>
                <a:gs pos="50000">
                  <a:srgbClr val="E4E4E4"/>
                </a:gs>
                <a:gs pos="100000">
                  <a:srgbClr val="0E0E0E"/>
                </a:gs>
              </a:gsLst>
              <a:lin ang="0" scaled="1"/>
            </a:gradFill>
            <a:ln w="6350">
              <a:solidFill>
                <a:schemeClr val="bg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28" name="AutoShape 24"/>
            <p:cNvSpPr>
              <a:spLocks noChangeArrowheads="1"/>
            </p:cNvSpPr>
            <p:nvPr/>
          </p:nvSpPr>
          <p:spPr bwMode="auto">
            <a:xfrm rot="-5400000">
              <a:off x="4816" y="2423"/>
              <a:ext cx="488" cy="189"/>
            </a:xfrm>
            <a:prstGeom prst="flowChartDelay">
              <a:avLst/>
            </a:prstGeom>
            <a:gradFill rotWithShape="1">
              <a:gsLst>
                <a:gs pos="0">
                  <a:srgbClr val="0E0E0E"/>
                </a:gs>
                <a:gs pos="50000">
                  <a:srgbClr val="E4E4E4"/>
                </a:gs>
                <a:gs pos="100000">
                  <a:srgbClr val="0E0E0E"/>
                </a:gs>
              </a:gsLst>
              <a:lin ang="5400000" scaled="1"/>
            </a:gradFill>
            <a:ln w="6350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de-DE" altLang="de-DE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90287E-6 L 0.03941 0.0555 " pathEditMode="relative" rAng="0" ptsTypes="AA">
                                      <p:cBhvr>
                                        <p:cTn id="25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2" y="27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41 0.0555 L 0.07882 0.11864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2" y="31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684213" y="404813"/>
            <a:ext cx="5976937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smtClean="0">
                <a:solidFill>
                  <a:srgbClr val="C60073"/>
                </a:solidFill>
              </a:rPr>
              <a:t>Understanding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communication</a:t>
            </a:r>
            <a:endParaRPr lang="de-DE" altLang="de-DE" sz="2800" b="1" dirty="0">
              <a:solidFill>
                <a:srgbClr val="C60073"/>
              </a:solidFill>
            </a:endParaRPr>
          </a:p>
        </p:txBody>
      </p:sp>
      <p:sp>
        <p:nvSpPr>
          <p:cNvPr id="8195" name="Text Box 2"/>
          <p:cNvSpPr txBox="1">
            <a:spLocks noChangeArrowheads="1"/>
          </p:cNvSpPr>
          <p:nvPr/>
        </p:nvSpPr>
        <p:spPr bwMode="auto">
          <a:xfrm>
            <a:off x="682624" y="1772816"/>
            <a:ext cx="7489826" cy="4559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1313" indent="-341313"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de-DE" b="1" dirty="0" smtClean="0"/>
              <a:t>Understanding </a:t>
            </a:r>
            <a:r>
              <a:rPr lang="de-DE" b="1" dirty="0" err="1" smtClean="0"/>
              <a:t>communication</a:t>
            </a:r>
            <a:endParaRPr lang="de-DE" b="1" dirty="0" smtClean="0"/>
          </a:p>
          <a:p>
            <a:r>
              <a:rPr lang="de-DE" sz="2200" dirty="0" smtClean="0"/>
              <a:t>Studies </a:t>
            </a:r>
            <a:r>
              <a:rPr lang="de-DE" sz="2200" dirty="0" err="1"/>
              <a:t>by</a:t>
            </a:r>
            <a:r>
              <a:rPr lang="de-DE" sz="2200" dirty="0"/>
              <a:t> American </a:t>
            </a:r>
            <a:r>
              <a:rPr lang="de-DE" sz="2200" dirty="0" err="1"/>
              <a:t>psychologist</a:t>
            </a:r>
            <a:r>
              <a:rPr lang="de-DE" sz="2200" dirty="0"/>
              <a:t> Albert </a:t>
            </a:r>
            <a:r>
              <a:rPr lang="de-DE" sz="2200" dirty="0" err="1"/>
              <a:t>Mehrabian</a:t>
            </a:r>
            <a:r>
              <a:rPr lang="de-DE" sz="2200" dirty="0"/>
              <a:t> </a:t>
            </a:r>
            <a:r>
              <a:rPr lang="de-DE" sz="2200" dirty="0" err="1" smtClean="0"/>
              <a:t>indicate</a:t>
            </a:r>
            <a:endParaRPr lang="de-DE" sz="2200" dirty="0"/>
          </a:p>
          <a:p>
            <a:r>
              <a:rPr lang="de-DE" sz="2200" dirty="0" err="1"/>
              <a:t>that</a:t>
            </a:r>
            <a:r>
              <a:rPr lang="de-DE" sz="2200" dirty="0"/>
              <a:t> </a:t>
            </a:r>
            <a:r>
              <a:rPr lang="de-DE" sz="2200" dirty="0" smtClean="0"/>
              <a:t>in </a:t>
            </a:r>
            <a:r>
              <a:rPr lang="de-DE" sz="2200" dirty="0" err="1" smtClean="0"/>
              <a:t>order</a:t>
            </a:r>
            <a:r>
              <a:rPr lang="de-DE" sz="2200" dirty="0" smtClean="0"/>
              <a:t> </a:t>
            </a:r>
            <a:r>
              <a:rPr lang="de-DE" sz="2200" dirty="0" err="1" smtClean="0"/>
              <a:t>to</a:t>
            </a:r>
            <a:r>
              <a:rPr lang="de-DE" sz="2200" dirty="0" smtClean="0"/>
              <a:t> </a:t>
            </a:r>
            <a:r>
              <a:rPr lang="de-DE" sz="2200" dirty="0" err="1" smtClean="0"/>
              <a:t>understand</a:t>
            </a:r>
            <a:r>
              <a:rPr lang="de-DE" sz="2200" dirty="0" smtClean="0"/>
              <a:t> a </a:t>
            </a:r>
            <a:r>
              <a:rPr lang="de-DE" sz="2200" dirty="0" err="1" smtClean="0"/>
              <a:t>message</a:t>
            </a:r>
            <a:r>
              <a:rPr lang="de-DE" sz="2200" dirty="0" smtClean="0"/>
              <a:t> </a:t>
            </a:r>
            <a:r>
              <a:rPr lang="de-DE" sz="2200" dirty="0" err="1" smtClean="0"/>
              <a:t>various</a:t>
            </a:r>
            <a:endParaRPr lang="de-DE" sz="2200" dirty="0"/>
          </a:p>
          <a:p>
            <a:r>
              <a:rPr lang="de-DE" sz="2200" dirty="0" err="1"/>
              <a:t>c</a:t>
            </a:r>
            <a:r>
              <a:rPr lang="de-DE" sz="2200" dirty="0" err="1" smtClean="0"/>
              <a:t>ommunication</a:t>
            </a:r>
            <a:r>
              <a:rPr lang="de-DE" sz="2200" dirty="0" smtClean="0"/>
              <a:t> </a:t>
            </a:r>
            <a:r>
              <a:rPr lang="de-DE" sz="2200" dirty="0" err="1"/>
              <a:t>channels</a:t>
            </a:r>
            <a:r>
              <a:rPr lang="de-DE" sz="2200" dirty="0"/>
              <a:t> </a:t>
            </a:r>
            <a:r>
              <a:rPr lang="de-DE" sz="2200" dirty="0" err="1"/>
              <a:t>are</a:t>
            </a:r>
            <a:r>
              <a:rPr lang="de-DE" sz="2200" dirty="0"/>
              <a:t> </a:t>
            </a:r>
            <a:r>
              <a:rPr lang="de-DE" sz="2200" dirty="0" err="1"/>
              <a:t>involved</a:t>
            </a:r>
            <a:r>
              <a:rPr lang="de-DE" sz="2200" dirty="0"/>
              <a:t> </a:t>
            </a:r>
            <a:r>
              <a:rPr lang="de-DE" sz="2200" dirty="0" smtClean="0"/>
              <a:t>in different </a:t>
            </a:r>
            <a:r>
              <a:rPr lang="de-DE" sz="2200" dirty="0" err="1" smtClean="0"/>
              <a:t>ways</a:t>
            </a:r>
            <a:r>
              <a:rPr lang="de-DE" sz="2200" dirty="0" smtClean="0"/>
              <a:t>.</a:t>
            </a:r>
            <a:endParaRPr lang="de-DE" sz="2200" dirty="0"/>
          </a:p>
          <a:p>
            <a:r>
              <a:rPr lang="de-DE" sz="2200" dirty="0"/>
              <a:t>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b="1" dirty="0" smtClean="0">
                <a:solidFill>
                  <a:srgbClr val="FF33CC"/>
                </a:solidFill>
              </a:rPr>
              <a:t>7</a:t>
            </a:r>
            <a:r>
              <a:rPr lang="de-DE" sz="2200" b="1" dirty="0">
                <a:solidFill>
                  <a:srgbClr val="FF33CC"/>
                </a:solidFill>
              </a:rPr>
              <a:t>% verbal </a:t>
            </a:r>
            <a:r>
              <a:rPr lang="de-DE" sz="2200" b="1" dirty="0" err="1">
                <a:solidFill>
                  <a:srgbClr val="FF33CC"/>
                </a:solidFill>
              </a:rPr>
              <a:t>communication</a:t>
            </a:r>
            <a:r>
              <a:rPr lang="de-DE" sz="2200" b="1" dirty="0">
                <a:solidFill>
                  <a:srgbClr val="FF33CC"/>
                </a:solidFill>
              </a:rPr>
              <a:t> </a:t>
            </a:r>
            <a:r>
              <a:rPr lang="de-DE" sz="2200" dirty="0"/>
              <a:t>(</a:t>
            </a:r>
            <a:r>
              <a:rPr lang="de-DE" sz="2200" dirty="0" err="1"/>
              <a:t>content</a:t>
            </a:r>
            <a:r>
              <a:rPr lang="de-DE" sz="22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b="1" dirty="0">
                <a:solidFill>
                  <a:srgbClr val="FF33CC"/>
                </a:solidFill>
              </a:rPr>
              <a:t>38% paraverbal </a:t>
            </a:r>
            <a:r>
              <a:rPr lang="de-DE" sz="2200" b="1" dirty="0" err="1" smtClean="0">
                <a:solidFill>
                  <a:srgbClr val="FF33CC"/>
                </a:solidFill>
              </a:rPr>
              <a:t>communication</a:t>
            </a:r>
            <a:r>
              <a:rPr lang="de-DE" sz="2200" b="1" dirty="0">
                <a:solidFill>
                  <a:srgbClr val="FF33CC"/>
                </a:solidFill>
              </a:rPr>
              <a:t> </a:t>
            </a:r>
            <a:r>
              <a:rPr lang="de-DE" sz="2200" dirty="0" smtClean="0"/>
              <a:t>(tone</a:t>
            </a:r>
            <a:r>
              <a:rPr lang="de-DE" sz="2200" dirty="0"/>
              <a:t>, </a:t>
            </a:r>
            <a:r>
              <a:rPr lang="de-DE" sz="2200" dirty="0" err="1"/>
              <a:t>emphasis</a:t>
            </a:r>
            <a:r>
              <a:rPr lang="de-DE" sz="2200" dirty="0"/>
              <a:t>, </a:t>
            </a:r>
            <a:r>
              <a:rPr lang="de-DE" sz="2200" dirty="0" err="1"/>
              <a:t>articulation</a:t>
            </a:r>
            <a:r>
              <a:rPr lang="de-DE" sz="22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b="1" dirty="0">
                <a:solidFill>
                  <a:srgbClr val="FF33CC"/>
                </a:solidFill>
              </a:rPr>
              <a:t>55% non-verbal </a:t>
            </a:r>
            <a:r>
              <a:rPr lang="de-DE" sz="2200" b="1" dirty="0" err="1" smtClean="0">
                <a:solidFill>
                  <a:srgbClr val="FF33CC"/>
                </a:solidFill>
              </a:rPr>
              <a:t>communication</a:t>
            </a:r>
            <a:r>
              <a:rPr lang="de-DE" sz="2200" b="1" dirty="0">
                <a:solidFill>
                  <a:srgbClr val="FF33CC"/>
                </a:solidFill>
              </a:rPr>
              <a:t> </a:t>
            </a:r>
            <a:r>
              <a:rPr lang="de-DE" sz="2200" dirty="0" smtClean="0"/>
              <a:t>(</a:t>
            </a:r>
            <a:r>
              <a:rPr lang="de-DE" sz="2200" dirty="0" err="1"/>
              <a:t>a</a:t>
            </a:r>
            <a:r>
              <a:rPr lang="de-DE" sz="2200" dirty="0" err="1" smtClean="0"/>
              <a:t>ppearance</a:t>
            </a:r>
            <a:r>
              <a:rPr lang="de-DE" sz="2200" dirty="0"/>
              <a:t>, </a:t>
            </a:r>
            <a:r>
              <a:rPr lang="de-DE" sz="2200" dirty="0" err="1"/>
              <a:t>movement</a:t>
            </a:r>
            <a:r>
              <a:rPr lang="de-DE" sz="2200" dirty="0"/>
              <a:t>, </a:t>
            </a:r>
            <a:r>
              <a:rPr lang="de-DE" sz="2200" dirty="0" err="1"/>
              <a:t>facial</a:t>
            </a:r>
            <a:r>
              <a:rPr lang="de-DE" sz="2200" dirty="0"/>
              <a:t> </a:t>
            </a:r>
            <a:r>
              <a:rPr lang="de-DE" sz="2200" dirty="0" err="1"/>
              <a:t>expressions</a:t>
            </a:r>
            <a:r>
              <a:rPr lang="de-DE" sz="2200" dirty="0"/>
              <a:t>, </a:t>
            </a:r>
            <a:r>
              <a:rPr lang="de-DE" sz="2200" dirty="0" err="1"/>
              <a:t>gestures</a:t>
            </a:r>
            <a:r>
              <a:rPr lang="de-DE" sz="2200" dirty="0"/>
              <a:t>)</a:t>
            </a:r>
          </a:p>
        </p:txBody>
      </p:sp>
      <p:sp>
        <p:nvSpPr>
          <p:cNvPr id="8196" name="Text Box 3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F1105089-7FDE-4C7F-A0B5-6FAB1F269B77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de-DE" altLang="de-DE" sz="1200"/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Body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language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8198" name="Text Box 5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76989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smtClean="0">
                <a:solidFill>
                  <a:srgbClr val="C60073"/>
                </a:solidFill>
              </a:rPr>
              <a:t>Body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language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/ non-verbal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communciation</a:t>
            </a:r>
            <a:endParaRPr lang="de-DE" altLang="de-DE" sz="2800" b="1" dirty="0">
              <a:solidFill>
                <a:srgbClr val="C60073"/>
              </a:solidFill>
            </a:endParaRP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900113" y="1628800"/>
            <a:ext cx="7560319" cy="4387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1313" indent="-341313"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r>
              <a:rPr lang="de-DE" altLang="de-DE" sz="2200" b="1" dirty="0" err="1" smtClean="0">
                <a:solidFill>
                  <a:schemeClr val="tx1"/>
                </a:solidFill>
              </a:rPr>
              <a:t>Outer</a:t>
            </a:r>
            <a:r>
              <a:rPr lang="de-DE" altLang="de-DE" sz="2200" b="1" dirty="0" smtClean="0">
                <a:solidFill>
                  <a:schemeClr val="tx1"/>
                </a:solidFill>
              </a:rPr>
              <a:t> </a:t>
            </a:r>
            <a:r>
              <a:rPr lang="de-DE" altLang="de-DE" sz="2200" b="1" dirty="0" err="1" smtClean="0">
                <a:solidFill>
                  <a:schemeClr val="tx1"/>
                </a:solidFill>
              </a:rPr>
              <a:t>appearance</a:t>
            </a:r>
            <a:r>
              <a:rPr lang="de-DE" altLang="de-DE" sz="2200" b="1" dirty="0" smtClean="0">
                <a:solidFill>
                  <a:schemeClr val="tx1"/>
                </a:solidFill>
              </a:rPr>
              <a:t>:  	</a:t>
            </a:r>
            <a:r>
              <a:rPr lang="de-DE" altLang="de-DE" sz="2200" dirty="0" err="1" smtClean="0"/>
              <a:t>clothing</a:t>
            </a:r>
            <a:r>
              <a:rPr lang="de-DE" altLang="de-DE" sz="2200" dirty="0" smtClean="0"/>
              <a:t>, </a:t>
            </a:r>
            <a:r>
              <a:rPr lang="de-DE" altLang="de-DE" sz="2200" dirty="0" err="1" smtClean="0"/>
              <a:t>hairstyle</a:t>
            </a:r>
            <a:r>
              <a:rPr lang="de-DE" altLang="de-DE" sz="2200" dirty="0" smtClean="0"/>
              <a:t>, </a:t>
            </a:r>
            <a:r>
              <a:rPr lang="de-DE" altLang="de-DE" sz="2200" dirty="0" err="1" smtClean="0"/>
              <a:t>make-up</a:t>
            </a:r>
            <a:r>
              <a:rPr lang="de-DE" altLang="de-DE" sz="2200" dirty="0" smtClean="0"/>
              <a:t>, </a:t>
            </a:r>
            <a:br>
              <a:rPr lang="de-DE" altLang="de-DE" sz="2200" dirty="0" smtClean="0"/>
            </a:br>
            <a:r>
              <a:rPr lang="de-DE" altLang="de-DE" sz="2200" dirty="0" smtClean="0"/>
              <a:t>			</a:t>
            </a:r>
            <a:r>
              <a:rPr lang="de-DE" altLang="de-DE" sz="2200" dirty="0" err="1" smtClean="0"/>
              <a:t>jewelry</a:t>
            </a:r>
            <a:r>
              <a:rPr lang="de-DE" altLang="de-DE" sz="2200" dirty="0" smtClean="0"/>
              <a:t>, </a:t>
            </a:r>
            <a:r>
              <a:rPr lang="de-DE" altLang="de-DE" sz="2200" dirty="0" err="1" smtClean="0"/>
              <a:t>status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symbols</a:t>
            </a:r>
            <a:r>
              <a:rPr lang="de-DE" altLang="de-DE" sz="2200" dirty="0" smtClean="0"/>
              <a:t/>
            </a:r>
            <a:br>
              <a:rPr lang="de-DE" altLang="de-DE" sz="2200" dirty="0" smtClean="0"/>
            </a:br>
            <a:endParaRPr lang="de-DE" altLang="de-DE" sz="2200" b="1" dirty="0"/>
          </a:p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r>
              <a:rPr lang="de-DE" altLang="de-DE" sz="2200" b="1" dirty="0" smtClean="0"/>
              <a:t>Body </a:t>
            </a:r>
            <a:r>
              <a:rPr lang="de-DE" altLang="de-DE" sz="2200" b="1" dirty="0" err="1" smtClean="0"/>
              <a:t>behaviour</a:t>
            </a:r>
            <a:r>
              <a:rPr lang="de-DE" altLang="de-DE" sz="2200" b="1" dirty="0" smtClean="0"/>
              <a:t>:      	</a:t>
            </a:r>
            <a:r>
              <a:rPr lang="de-DE" altLang="de-DE" sz="2200" dirty="0" err="1" smtClean="0"/>
              <a:t>gate</a:t>
            </a:r>
            <a:r>
              <a:rPr lang="de-DE" altLang="de-DE" sz="2200" dirty="0" smtClean="0"/>
              <a:t>, </a:t>
            </a:r>
            <a:r>
              <a:rPr lang="de-DE" altLang="de-DE" sz="2200" dirty="0" err="1" smtClean="0"/>
              <a:t>posture</a:t>
            </a:r>
            <a:r>
              <a:rPr lang="de-DE" altLang="de-DE" sz="2200" dirty="0" smtClean="0"/>
              <a:t>, </a:t>
            </a:r>
            <a:r>
              <a:rPr lang="de-DE" altLang="de-DE" sz="2200" dirty="0" err="1" smtClean="0"/>
              <a:t>upper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body</a:t>
            </a:r>
            <a:r>
              <a:rPr lang="de-DE" altLang="de-DE" sz="2200" dirty="0" smtClean="0"/>
              <a:t>, </a:t>
            </a:r>
            <a:r>
              <a:rPr lang="de-DE" altLang="de-DE" sz="2200" dirty="0" err="1" smtClean="0"/>
              <a:t>gestures</a:t>
            </a:r>
            <a:endParaRPr lang="de-DE" altLang="de-DE" sz="2200" dirty="0" smtClean="0"/>
          </a:p>
          <a:p>
            <a:pPr marL="0" indent="0">
              <a:spcBef>
                <a:spcPts val="600"/>
              </a:spcBef>
              <a:buClr>
                <a:srgbClr val="C00073"/>
              </a:buClr>
              <a:buSzPct val="100000"/>
              <a:defRPr/>
            </a:pPr>
            <a:endParaRPr lang="de-DE" altLang="de-DE" sz="2200" b="1" dirty="0" smtClean="0"/>
          </a:p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r>
              <a:rPr lang="de-DE" altLang="de-DE" sz="2200" b="1" dirty="0" err="1" smtClean="0"/>
              <a:t>Facial</a:t>
            </a:r>
            <a:r>
              <a:rPr lang="de-DE" altLang="de-DE" sz="2200" b="1" dirty="0" smtClean="0"/>
              <a:t> </a:t>
            </a:r>
            <a:r>
              <a:rPr lang="de-DE" altLang="de-DE" sz="2200" b="1" dirty="0" err="1" smtClean="0"/>
              <a:t>expressions</a:t>
            </a:r>
            <a:r>
              <a:rPr lang="de-DE" altLang="de-DE" sz="2200" b="1" dirty="0" smtClean="0"/>
              <a:t>: 	</a:t>
            </a:r>
            <a:r>
              <a:rPr lang="de-DE" altLang="de-DE" sz="2200" dirty="0" err="1" smtClean="0"/>
              <a:t>eyes</a:t>
            </a:r>
            <a:r>
              <a:rPr lang="de-DE" altLang="de-DE" sz="2200" dirty="0" smtClean="0"/>
              <a:t>, </a:t>
            </a:r>
            <a:r>
              <a:rPr lang="de-DE" altLang="de-DE" sz="2200" dirty="0" err="1" smtClean="0"/>
              <a:t>forehead</a:t>
            </a:r>
            <a:r>
              <a:rPr lang="de-DE" altLang="de-DE" sz="2200" dirty="0" smtClean="0"/>
              <a:t>, </a:t>
            </a:r>
            <a:r>
              <a:rPr lang="de-DE" altLang="de-DE" sz="2200" dirty="0" err="1" smtClean="0"/>
              <a:t>skin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colour</a:t>
            </a:r>
            <a:r>
              <a:rPr lang="de-DE" altLang="de-DE" sz="2200" dirty="0" smtClean="0"/>
              <a:t>, </a:t>
            </a:r>
            <a:br>
              <a:rPr lang="de-DE" altLang="de-DE" sz="2200" dirty="0" smtClean="0"/>
            </a:br>
            <a:r>
              <a:rPr lang="de-DE" altLang="de-DE" sz="2200" dirty="0" smtClean="0"/>
              <a:t>                                  	</a:t>
            </a:r>
            <a:r>
              <a:rPr lang="de-DE" altLang="de-DE" sz="2200" dirty="0" err="1" smtClean="0"/>
              <a:t>movements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with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the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mouth</a:t>
            </a:r>
            <a:r>
              <a:rPr lang="de-DE" altLang="de-DE" sz="2200" dirty="0" smtClean="0"/>
              <a:t/>
            </a:r>
            <a:br>
              <a:rPr lang="de-DE" altLang="de-DE" sz="2200" dirty="0" smtClean="0"/>
            </a:br>
            <a:endParaRPr lang="de-DE" altLang="de-DE" sz="2200" dirty="0" smtClean="0"/>
          </a:p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r>
              <a:rPr lang="de-DE" altLang="de-DE" sz="2200" b="1" dirty="0" smtClean="0"/>
              <a:t>Way </a:t>
            </a:r>
            <a:r>
              <a:rPr lang="de-DE" altLang="de-DE" sz="2200" b="1" dirty="0" err="1" smtClean="0"/>
              <a:t>of</a:t>
            </a:r>
            <a:r>
              <a:rPr lang="de-DE" altLang="de-DE" sz="2200" b="1" dirty="0" smtClean="0"/>
              <a:t> </a:t>
            </a:r>
            <a:r>
              <a:rPr lang="de-DE" altLang="de-DE" sz="2200" b="1" dirty="0" err="1" smtClean="0"/>
              <a:t>speech</a:t>
            </a:r>
            <a:r>
              <a:rPr lang="de-DE" altLang="de-DE" sz="2200" b="1" dirty="0" smtClean="0"/>
              <a:t>:     	</a:t>
            </a:r>
            <a:r>
              <a:rPr lang="de-DE" altLang="de-DE" sz="2200" dirty="0" err="1" smtClean="0"/>
              <a:t>voice</a:t>
            </a:r>
            <a:r>
              <a:rPr lang="de-DE" altLang="de-DE" sz="2200" dirty="0" smtClean="0"/>
              <a:t>, </a:t>
            </a:r>
            <a:r>
              <a:rPr lang="de-DE" altLang="de-DE" sz="2200" dirty="0" err="1" smtClean="0"/>
              <a:t>timbre</a:t>
            </a:r>
            <a:r>
              <a:rPr lang="de-DE" altLang="de-DE" sz="2200" dirty="0" smtClean="0"/>
              <a:t>, </a:t>
            </a:r>
            <a:r>
              <a:rPr lang="de-DE" altLang="de-DE" sz="2200" dirty="0" err="1" smtClean="0"/>
              <a:t>volume</a:t>
            </a:r>
            <a:r>
              <a:rPr lang="de-DE" altLang="de-DE" sz="2200" dirty="0" smtClean="0"/>
              <a:t>, </a:t>
            </a:r>
            <a:r>
              <a:rPr lang="de-DE" altLang="de-DE" sz="2200" dirty="0" err="1" smtClean="0"/>
              <a:t>inflection</a:t>
            </a:r>
            <a:r>
              <a:rPr lang="de-DE" altLang="de-DE" sz="2200" dirty="0" smtClean="0"/>
              <a:t>, </a:t>
            </a:r>
            <a:br>
              <a:rPr lang="de-DE" altLang="de-DE" sz="2200" dirty="0" smtClean="0"/>
            </a:br>
            <a:r>
              <a:rPr lang="de-DE" altLang="de-DE" sz="2200" dirty="0" smtClean="0"/>
              <a:t>                                	</a:t>
            </a:r>
            <a:r>
              <a:rPr lang="de-DE" altLang="de-DE" sz="2200" dirty="0" err="1" smtClean="0"/>
              <a:t>melody</a:t>
            </a:r>
            <a:r>
              <a:rPr lang="de-DE" altLang="de-DE" sz="2200" dirty="0" smtClean="0"/>
              <a:t>, </a:t>
            </a:r>
            <a:r>
              <a:rPr lang="de-DE" altLang="de-DE" sz="2200" dirty="0" err="1" smtClean="0"/>
              <a:t>speed</a:t>
            </a:r>
            <a:r>
              <a:rPr lang="de-DE" altLang="de-DE" sz="2200" dirty="0" smtClean="0"/>
              <a:t>, </a:t>
            </a:r>
            <a:r>
              <a:rPr lang="de-DE" altLang="de-DE" sz="2200" dirty="0" err="1" smtClean="0"/>
              <a:t>rhythm</a:t>
            </a:r>
            <a:r>
              <a:rPr lang="de-DE" altLang="de-DE" sz="2200" dirty="0" smtClean="0"/>
              <a:t>, </a:t>
            </a:r>
            <a:br>
              <a:rPr lang="de-DE" altLang="de-DE" sz="2200" dirty="0" smtClean="0"/>
            </a:br>
            <a:r>
              <a:rPr lang="de-DE" altLang="de-DE" sz="2200" dirty="0" smtClean="0"/>
              <a:t>                                	</a:t>
            </a:r>
            <a:r>
              <a:rPr lang="de-DE" altLang="de-DE" sz="2200" dirty="0" err="1" smtClean="0"/>
              <a:t>disruptions</a:t>
            </a:r>
            <a:endParaRPr lang="de-DE" altLang="de-DE" sz="2200" dirty="0" smtClean="0"/>
          </a:p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r>
              <a:rPr lang="de-DE" altLang="de-DE" sz="2200" b="1" dirty="0" err="1" smtClean="0"/>
              <a:t>Miscellaneous</a:t>
            </a:r>
            <a:r>
              <a:rPr lang="de-DE" altLang="de-DE" sz="2200" b="1" dirty="0" smtClean="0"/>
              <a:t>:      	</a:t>
            </a:r>
            <a:r>
              <a:rPr lang="de-DE" altLang="de-DE" sz="2200" dirty="0" err="1" smtClean="0"/>
              <a:t>social</a:t>
            </a:r>
            <a:r>
              <a:rPr lang="de-DE" altLang="de-DE" sz="2200" dirty="0" smtClean="0"/>
              <a:t> </a:t>
            </a:r>
            <a:r>
              <a:rPr lang="de-DE" altLang="de-DE" sz="2200" dirty="0" err="1" smtClean="0"/>
              <a:t>distance</a:t>
            </a:r>
            <a:r>
              <a:rPr lang="de-DE" altLang="de-DE" sz="2200" dirty="0" smtClean="0"/>
              <a:t>, </a:t>
            </a:r>
            <a:r>
              <a:rPr lang="de-DE" altLang="de-DE" sz="2200" dirty="0" err="1" smtClean="0"/>
              <a:t>smell</a:t>
            </a:r>
            <a:r>
              <a:rPr lang="de-DE" altLang="de-DE" sz="2200" dirty="0" smtClean="0"/>
              <a:t>, </a:t>
            </a:r>
            <a:r>
              <a:rPr lang="de-DE" altLang="de-DE" sz="2200" dirty="0" err="1" smtClean="0"/>
              <a:t>trembling</a:t>
            </a:r>
            <a:r>
              <a:rPr lang="de-DE" altLang="de-DE" sz="2200" dirty="0" smtClean="0"/>
              <a:t>,</a:t>
            </a:r>
            <a:br>
              <a:rPr lang="de-DE" altLang="de-DE" sz="2200" dirty="0" smtClean="0"/>
            </a:br>
            <a:r>
              <a:rPr lang="de-DE" altLang="de-DE" sz="2200" dirty="0" smtClean="0"/>
              <a:t>                                	</a:t>
            </a:r>
            <a:r>
              <a:rPr lang="de-DE" altLang="de-DE" sz="2200" dirty="0" err="1" smtClean="0"/>
              <a:t>perspiration</a:t>
            </a:r>
            <a:endParaRPr lang="de-DE" altLang="de-DE" sz="2200" dirty="0" smtClean="0"/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7394B96D-5307-4695-971B-6F48E39568ED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de-DE" altLang="de-DE" sz="1200"/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631825" y="6507163"/>
            <a:ext cx="6119813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Body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language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600" b="1" dirty="0" smtClean="0">
                <a:solidFill>
                  <a:srgbClr val="C60073"/>
                </a:solidFill>
              </a:rPr>
              <a:t>Paraverbal </a:t>
            </a:r>
            <a:r>
              <a:rPr lang="de-DE" altLang="de-DE" sz="2600" b="1" dirty="0" err="1" smtClean="0">
                <a:solidFill>
                  <a:srgbClr val="C60073"/>
                </a:solidFill>
              </a:rPr>
              <a:t>information</a:t>
            </a:r>
            <a:endParaRPr lang="de-DE" altLang="de-DE" sz="200" b="1" dirty="0">
              <a:solidFill>
                <a:srgbClr val="C60073"/>
              </a:solidFill>
            </a:endParaRP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900113" y="1988839"/>
            <a:ext cx="6912247" cy="40277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341313" indent="-341313"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r>
              <a:rPr lang="de-DE" altLang="de-DE" sz="2800" b="1" dirty="0" smtClean="0">
                <a:solidFill>
                  <a:schemeClr val="tx1"/>
                </a:solidFill>
              </a:rPr>
              <a:t>Information </a:t>
            </a:r>
            <a:r>
              <a:rPr lang="de-DE" altLang="de-DE" sz="2800" dirty="0" err="1" smtClean="0">
                <a:solidFill>
                  <a:schemeClr val="tx1"/>
                </a:solidFill>
              </a:rPr>
              <a:t>that</a:t>
            </a:r>
            <a:r>
              <a:rPr lang="de-DE" altLang="de-DE" sz="2800" dirty="0" smtClean="0">
                <a:solidFill>
                  <a:schemeClr val="tx1"/>
                </a:solidFill>
              </a:rPr>
              <a:t>, </a:t>
            </a:r>
            <a:r>
              <a:rPr lang="de-DE" altLang="de-DE" sz="2800" dirty="0" err="1" smtClean="0">
                <a:solidFill>
                  <a:schemeClr val="tx1"/>
                </a:solidFill>
              </a:rPr>
              <a:t>for</a:t>
            </a:r>
            <a:r>
              <a:rPr lang="de-DE" altLang="de-DE" sz="2800" dirty="0" smtClean="0">
                <a:solidFill>
                  <a:schemeClr val="tx1"/>
                </a:solidFill>
              </a:rPr>
              <a:t> </a:t>
            </a:r>
            <a:r>
              <a:rPr lang="de-DE" altLang="de-DE" sz="2800" dirty="0" err="1" smtClean="0">
                <a:solidFill>
                  <a:schemeClr val="tx1"/>
                </a:solidFill>
              </a:rPr>
              <a:t>example</a:t>
            </a:r>
            <a:r>
              <a:rPr lang="de-DE" altLang="de-DE" sz="2800" dirty="0" smtClean="0">
                <a:solidFill>
                  <a:schemeClr val="tx1"/>
                </a:solidFill>
              </a:rPr>
              <a:t>, </a:t>
            </a:r>
            <a:r>
              <a:rPr lang="de-DE" altLang="de-DE" sz="2800" dirty="0" err="1" smtClean="0">
                <a:solidFill>
                  <a:schemeClr val="tx1"/>
                </a:solidFill>
              </a:rPr>
              <a:t>is</a:t>
            </a:r>
            <a:r>
              <a:rPr lang="de-DE" altLang="de-DE" sz="2800" dirty="0" smtClean="0">
                <a:solidFill>
                  <a:schemeClr val="tx1"/>
                </a:solidFill>
              </a:rPr>
              <a:t> </a:t>
            </a:r>
            <a:r>
              <a:rPr lang="de-DE" altLang="de-DE" sz="2800" dirty="0" err="1" smtClean="0">
                <a:solidFill>
                  <a:schemeClr val="tx1"/>
                </a:solidFill>
              </a:rPr>
              <a:t>communicated</a:t>
            </a:r>
            <a:r>
              <a:rPr lang="de-DE" altLang="de-DE" sz="2800" dirty="0" smtClean="0">
                <a:solidFill>
                  <a:schemeClr val="tx1"/>
                </a:solidFill>
              </a:rPr>
              <a:t> via </a:t>
            </a:r>
            <a:r>
              <a:rPr lang="de-DE" altLang="de-DE" sz="2800" dirty="0" err="1" smtClean="0">
                <a:solidFill>
                  <a:schemeClr val="tx1"/>
                </a:solidFill>
              </a:rPr>
              <a:t>vocal</a:t>
            </a:r>
            <a:r>
              <a:rPr lang="de-DE" altLang="de-DE" sz="2800" dirty="0" smtClean="0">
                <a:solidFill>
                  <a:schemeClr val="tx1"/>
                </a:solidFill>
              </a:rPr>
              <a:t> </a:t>
            </a:r>
            <a:r>
              <a:rPr lang="de-DE" altLang="de-DE" sz="2800" dirty="0" err="1" smtClean="0">
                <a:solidFill>
                  <a:schemeClr val="tx1"/>
                </a:solidFill>
              </a:rPr>
              <a:t>sounds</a:t>
            </a:r>
            <a:endParaRPr lang="de-DE" altLang="de-DE" sz="2800" dirty="0" smtClean="0"/>
          </a:p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endParaRPr lang="de-DE" altLang="de-DE" sz="2800" b="1" dirty="0"/>
          </a:p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r>
              <a:rPr lang="de-DE" altLang="de-DE" sz="2800" b="1" dirty="0" smtClean="0"/>
              <a:t>Speed </a:t>
            </a:r>
            <a:r>
              <a:rPr lang="de-DE" altLang="de-DE" sz="2800" b="1" dirty="0" err="1" smtClean="0"/>
              <a:t>of</a:t>
            </a:r>
            <a:r>
              <a:rPr lang="de-DE" altLang="de-DE" sz="2800" b="1" dirty="0" smtClean="0"/>
              <a:t> </a:t>
            </a:r>
            <a:r>
              <a:rPr lang="de-DE" altLang="de-DE" sz="2800" b="1" dirty="0" err="1" smtClean="0"/>
              <a:t>speech</a:t>
            </a:r>
            <a:endParaRPr lang="de-DE" altLang="de-DE" sz="2800" dirty="0" smtClean="0"/>
          </a:p>
          <a:p>
            <a:pPr marL="0" indent="0">
              <a:spcBef>
                <a:spcPts val="600"/>
              </a:spcBef>
              <a:buClr>
                <a:srgbClr val="C00073"/>
              </a:buClr>
              <a:buSzPct val="100000"/>
              <a:defRPr/>
            </a:pPr>
            <a:endParaRPr lang="de-DE" altLang="de-DE" sz="2800" b="1" dirty="0" smtClean="0"/>
          </a:p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r>
              <a:rPr lang="de-DE" altLang="de-DE" sz="2800" b="1" dirty="0" smtClean="0"/>
              <a:t>Volume</a:t>
            </a:r>
            <a:endParaRPr lang="de-DE" altLang="de-DE" sz="2800" dirty="0" smtClean="0"/>
          </a:p>
          <a:p>
            <a:pPr marL="0" indent="0">
              <a:spcBef>
                <a:spcPts val="600"/>
              </a:spcBef>
              <a:buClr>
                <a:srgbClr val="C00073"/>
              </a:buClr>
              <a:buSzPct val="100000"/>
              <a:defRPr/>
            </a:pPr>
            <a:endParaRPr lang="de-DE" altLang="de-DE" sz="2800" dirty="0" smtClean="0"/>
          </a:p>
          <a:p>
            <a:pPr>
              <a:spcBef>
                <a:spcPts val="600"/>
              </a:spcBef>
              <a:buClr>
                <a:srgbClr val="C00073"/>
              </a:buClr>
              <a:buSzPct val="100000"/>
              <a:buFont typeface="Arial" charset="0"/>
              <a:buChar char="•"/>
              <a:defRPr/>
            </a:pPr>
            <a:r>
              <a:rPr lang="de-DE" altLang="de-DE" sz="2800" b="1" dirty="0" smtClean="0"/>
              <a:t>Modulation</a:t>
            </a:r>
            <a:endParaRPr lang="de-DE" altLang="de-DE" sz="2800" dirty="0" smtClean="0"/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7394B96D-5307-4695-971B-6F48E39568ED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de-DE" altLang="de-DE" sz="1200"/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631825" y="6507163"/>
            <a:ext cx="6119813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Body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language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03271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Appearance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Verbalism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de-DE" sz="1100" dirty="0" smtClean="0"/>
              <a:t>Body language</a:t>
            </a:r>
            <a:endParaRPr lang="en-US" altLang="de-DE" sz="11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idx="12"/>
          </p:nvPr>
        </p:nvSpPr>
        <p:spPr>
          <a:xfrm>
            <a:off x="6902450" y="6335713"/>
            <a:ext cx="1268413" cy="520700"/>
          </a:xfrm>
        </p:spPr>
        <p:txBody>
          <a:bodyPr/>
          <a:lstStyle/>
          <a:p>
            <a:pPr>
              <a:defRPr/>
            </a:pPr>
            <a:r>
              <a:rPr lang="de-DE" altLang="de-DE" sz="1100" dirty="0" smtClean="0"/>
              <a:t>April</a:t>
            </a:r>
            <a:r>
              <a:rPr lang="de-DE" altLang="de-DE" dirty="0" smtClean="0"/>
              <a:t> </a:t>
            </a:r>
            <a:r>
              <a:rPr lang="de-DE" altLang="de-DE" sz="1100" dirty="0" smtClean="0"/>
              <a:t>2018</a:t>
            </a:r>
            <a:endParaRPr lang="de-DE" altLang="de-DE" sz="1100" dirty="0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828077"/>
              </p:ext>
            </p:extLst>
          </p:nvPr>
        </p:nvGraphicFramePr>
        <p:xfrm>
          <a:off x="251520" y="1196752"/>
          <a:ext cx="8784975" cy="5040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06619">
                  <a:extLst>
                    <a:ext uri="{9D8B030D-6E8A-4147-A177-3AD203B41FA5}">
                      <a16:colId xmlns:a16="http://schemas.microsoft.com/office/drawing/2014/main" val="2238718387"/>
                    </a:ext>
                  </a:extLst>
                </a:gridCol>
                <a:gridCol w="2360192">
                  <a:extLst>
                    <a:ext uri="{9D8B030D-6E8A-4147-A177-3AD203B41FA5}">
                      <a16:colId xmlns:a16="http://schemas.microsoft.com/office/drawing/2014/main" val="281171417"/>
                    </a:ext>
                  </a:extLst>
                </a:gridCol>
                <a:gridCol w="2359082">
                  <a:extLst>
                    <a:ext uri="{9D8B030D-6E8A-4147-A177-3AD203B41FA5}">
                      <a16:colId xmlns:a16="http://schemas.microsoft.com/office/drawing/2014/main" val="617116132"/>
                    </a:ext>
                  </a:extLst>
                </a:gridCol>
                <a:gridCol w="2359082">
                  <a:extLst>
                    <a:ext uri="{9D8B030D-6E8A-4147-A177-3AD203B41FA5}">
                      <a16:colId xmlns:a16="http://schemas.microsoft.com/office/drawing/2014/main" val="3469244053"/>
                    </a:ext>
                  </a:extLst>
                </a:gridCol>
              </a:tblGrid>
              <a:tr h="294328">
                <a:tc gridSpan="4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de-DE" sz="14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1581268"/>
                  </a:ext>
                </a:extLst>
              </a:tr>
              <a:tr h="83633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85825" algn="l"/>
                        </a:tabLst>
                      </a:pPr>
                      <a:r>
                        <a:rPr lang="en-US" sz="1600" u="sng" dirty="0">
                          <a:effectLst/>
                        </a:rPr>
                        <a:t>Appearance and Verbalism</a:t>
                      </a:r>
                      <a:endParaRPr lang="de-DE" sz="1600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effectLst/>
                        </a:rPr>
                        <a:t>Confident</a:t>
                      </a:r>
                      <a:endParaRPr lang="de-DE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Aggressive</a:t>
                      </a:r>
                      <a:endParaRPr lang="de-DE" sz="16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effectLst/>
                        </a:rPr>
                        <a:t>Inhibited</a:t>
                      </a:r>
                      <a:endParaRPr lang="de-DE" sz="16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575537919"/>
                  </a:ext>
                </a:extLst>
              </a:tr>
              <a:tr h="710889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</a:rPr>
                        <a:t>Voice</a:t>
                      </a:r>
                      <a:endParaRPr lang="de-DE" sz="16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effectLst/>
                        </a:rPr>
                        <a:t>appropriate loudness, clear, distinct</a:t>
                      </a:r>
                      <a:endParaRPr lang="de-DE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effectLst/>
                        </a:rPr>
                        <a:t>roaring, shouting</a:t>
                      </a:r>
                      <a:endParaRPr lang="de-DE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</a:rPr>
                        <a:t>low, timid</a:t>
                      </a:r>
                      <a:endParaRPr lang="de-DE" sz="16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54978348"/>
                  </a:ext>
                </a:extLst>
              </a:tr>
              <a:tr h="355444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</a:rPr>
                        <a:t>Phrasing</a:t>
                      </a:r>
                      <a:endParaRPr lang="de-DE" sz="16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</a:rPr>
                        <a:t>straightforward</a:t>
                      </a:r>
                      <a:endParaRPr lang="de-DE" sz="16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effectLst/>
                        </a:rPr>
                        <a:t>threatening, offending</a:t>
                      </a:r>
                      <a:endParaRPr lang="de-DE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</a:rPr>
                        <a:t>unclear, vague</a:t>
                      </a:r>
                      <a:endParaRPr lang="de-DE" sz="16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5961539"/>
                  </a:ext>
                </a:extLst>
              </a:tr>
              <a:tr h="1777226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</a:rPr>
                        <a:t>Content</a:t>
                      </a:r>
                      <a:endParaRPr lang="de-DE" sz="16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</a:rPr>
                        <a:t>precise argumentation, expressing own needs, usage of “I”, direct expression of feelings</a:t>
                      </a:r>
                      <a:endParaRPr lang="de-DE" sz="16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effectLst/>
                        </a:rPr>
                        <a:t>no explanation and argumentation, threats, insults,  unwillingness to compromise, ignoring the rights of others</a:t>
                      </a:r>
                      <a:endParaRPr lang="de-DE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effectLst/>
                        </a:rPr>
                        <a:t>dispensable explanations, repression and denial of own needs, usage of "one", indirect expression of feelings</a:t>
                      </a:r>
                      <a:endParaRPr lang="de-DE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402059109"/>
                  </a:ext>
                </a:extLst>
              </a:tr>
              <a:tr h="1066334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</a:rPr>
                        <a:t>Gesture / Mimic</a:t>
                      </a:r>
                      <a:endParaRPr lang="de-DE" sz="16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</a:rPr>
                        <a:t>punctuating, vivid, relaxed posture, eye contact</a:t>
                      </a:r>
                      <a:endParaRPr lang="de-DE" sz="16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>
                          <a:effectLst/>
                        </a:rPr>
                        <a:t>uncontrolled, threatening, wild gesticulating, either no eye contact or "gazing"</a:t>
                      </a:r>
                      <a:endParaRPr lang="de-DE" sz="16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dirty="0">
                          <a:effectLst/>
                        </a:rPr>
                        <a:t>nearly non-existent or even tensed up, no eye contact, tensed posture</a:t>
                      </a:r>
                      <a:endParaRPr lang="de-DE" sz="16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Arial Unicode MS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5227937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5573621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B180DC9-9793-4B67-8E2F-10528630832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de-DE" altLang="de-DE" sz="1200"/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Body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language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smtClean="0">
                <a:solidFill>
                  <a:srgbClr val="C60073"/>
                </a:solidFill>
              </a:rPr>
              <a:t>Positive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body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language</a:t>
            </a:r>
            <a:endParaRPr lang="de-DE" altLang="de-DE" sz="2800" b="1" dirty="0">
              <a:solidFill>
                <a:srgbClr val="C60073"/>
              </a:solidFill>
            </a:endParaRP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682625" y="1903413"/>
            <a:ext cx="6783388" cy="4113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700"/>
              </a:spcBef>
              <a:buClr>
                <a:srgbClr val="C00073"/>
              </a:buClr>
              <a:buFont typeface="Arial" panose="020B0604020202020204" pitchFamily="34" charset="0"/>
              <a:buChar char="•"/>
            </a:pPr>
            <a:endParaRPr lang="en-GB" altLang="de-DE" sz="2800" dirty="0" smtClean="0"/>
          </a:p>
          <a:p>
            <a:pPr>
              <a:spcBef>
                <a:spcPts val="700"/>
              </a:spcBef>
              <a:buClr>
                <a:srgbClr val="C00073"/>
              </a:buClr>
            </a:pPr>
            <a:endParaRPr lang="en-GB" altLang="de-DE" sz="2800" dirty="0"/>
          </a:p>
          <a:p>
            <a:pPr>
              <a:spcBef>
                <a:spcPts val="700"/>
              </a:spcBef>
              <a:buClr>
                <a:srgbClr val="C00073"/>
              </a:buClr>
            </a:pPr>
            <a:endParaRPr lang="en-GB" altLang="de-DE" sz="3000" dirty="0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115616" y="1868518"/>
            <a:ext cx="4464496" cy="523220"/>
          </a:xfrm>
          <a:prstGeom prst="rect">
            <a:avLst/>
          </a:prstGeom>
          <a:gradFill rotWithShape="1">
            <a:gsLst>
              <a:gs pos="0">
                <a:srgbClr val="00FF99">
                  <a:alpha val="74001"/>
                </a:srgbClr>
              </a:gs>
              <a:gs pos="50000">
                <a:srgbClr val="FFFF2D">
                  <a:alpha val="74001"/>
                </a:srgbClr>
              </a:gs>
              <a:gs pos="100000">
                <a:srgbClr val="00FF99">
                  <a:alpha val="74001"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00FF99"/>
            </a:extrusionClr>
            <a:contourClr>
              <a:srgbClr val="00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  <a:flatTx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800" dirty="0" smtClean="0">
                <a:latin typeface="TheSans 5" charset="0"/>
              </a:rPr>
              <a:t>Overall </a:t>
            </a:r>
            <a:r>
              <a:rPr lang="de-DE" altLang="de-DE" sz="2800" dirty="0" err="1" smtClean="0">
                <a:latin typeface="TheSans 5" charset="0"/>
              </a:rPr>
              <a:t>good</a:t>
            </a:r>
            <a:r>
              <a:rPr lang="de-DE" altLang="de-DE" sz="2800" dirty="0" smtClean="0">
                <a:latin typeface="TheSans 5" charset="0"/>
              </a:rPr>
              <a:t> </a:t>
            </a:r>
            <a:r>
              <a:rPr lang="de-DE" altLang="de-DE" sz="2800" dirty="0" err="1" smtClean="0">
                <a:latin typeface="TheSans 5" charset="0"/>
              </a:rPr>
              <a:t>constitution</a:t>
            </a:r>
            <a:endParaRPr lang="de-DE" altLang="de-DE" sz="2800" dirty="0" smtClean="0">
              <a:latin typeface="TheSans 5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115612" y="2473672"/>
            <a:ext cx="4464500" cy="523220"/>
          </a:xfrm>
          <a:prstGeom prst="rect">
            <a:avLst/>
          </a:prstGeom>
          <a:gradFill rotWithShape="1">
            <a:gsLst>
              <a:gs pos="0">
                <a:srgbClr val="00FF99">
                  <a:alpha val="74001"/>
                </a:srgbClr>
              </a:gs>
              <a:gs pos="50000">
                <a:srgbClr val="FFFF2D">
                  <a:alpha val="74001"/>
                </a:srgbClr>
              </a:gs>
              <a:gs pos="100000">
                <a:srgbClr val="00FF99">
                  <a:alpha val="74001"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00FF99"/>
            </a:extrusionClr>
            <a:contourClr>
              <a:srgbClr val="00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  <a:flatTx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800" dirty="0" err="1" smtClean="0">
                <a:latin typeface="TheSans 5" charset="0"/>
              </a:rPr>
              <a:t>Steady</a:t>
            </a:r>
            <a:r>
              <a:rPr lang="de-DE" altLang="de-DE" sz="2800" dirty="0" smtClean="0">
                <a:latin typeface="TheSans 5" charset="0"/>
              </a:rPr>
              <a:t> </a:t>
            </a:r>
            <a:r>
              <a:rPr lang="de-DE" altLang="de-DE" sz="2800" dirty="0" err="1" smtClean="0">
                <a:latin typeface="TheSans 5" charset="0"/>
              </a:rPr>
              <a:t>posture</a:t>
            </a:r>
            <a:endParaRPr lang="de-DE" altLang="de-DE" sz="2800" dirty="0">
              <a:latin typeface="TheSans 5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115614" y="3078827"/>
            <a:ext cx="4464498" cy="523220"/>
          </a:xfrm>
          <a:prstGeom prst="rect">
            <a:avLst/>
          </a:prstGeom>
          <a:gradFill rotWithShape="1">
            <a:gsLst>
              <a:gs pos="0">
                <a:srgbClr val="00FF99">
                  <a:alpha val="74001"/>
                </a:srgbClr>
              </a:gs>
              <a:gs pos="50000">
                <a:srgbClr val="FFFF2D">
                  <a:alpha val="74001"/>
                </a:srgbClr>
              </a:gs>
              <a:gs pos="100000">
                <a:srgbClr val="00FF99">
                  <a:alpha val="74001"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00FF99"/>
            </a:extrusionClr>
            <a:contourClr>
              <a:srgbClr val="00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  <a:flatTx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800" dirty="0" err="1" smtClean="0">
                <a:latin typeface="TheSans 5" charset="0"/>
              </a:rPr>
              <a:t>Sitting</a:t>
            </a:r>
            <a:r>
              <a:rPr lang="de-DE" altLang="de-DE" sz="2800" dirty="0" smtClean="0">
                <a:latin typeface="TheSans 5" charset="0"/>
              </a:rPr>
              <a:t> </a:t>
            </a:r>
            <a:r>
              <a:rPr lang="de-DE" altLang="de-DE" sz="2800" dirty="0" err="1" smtClean="0">
                <a:latin typeface="TheSans 5" charset="0"/>
              </a:rPr>
              <a:t>face</a:t>
            </a:r>
            <a:r>
              <a:rPr lang="de-DE" altLang="de-DE" sz="2800" dirty="0" smtClean="0">
                <a:latin typeface="TheSans 5" charset="0"/>
              </a:rPr>
              <a:t> </a:t>
            </a:r>
            <a:r>
              <a:rPr lang="de-DE" altLang="de-DE" sz="2800" dirty="0" err="1" smtClean="0">
                <a:latin typeface="TheSans 5" charset="0"/>
              </a:rPr>
              <a:t>to</a:t>
            </a:r>
            <a:r>
              <a:rPr lang="de-DE" altLang="de-DE" sz="2800" dirty="0" smtClean="0">
                <a:latin typeface="TheSans 5" charset="0"/>
              </a:rPr>
              <a:t> </a:t>
            </a:r>
            <a:r>
              <a:rPr lang="de-DE" altLang="de-DE" sz="2800" dirty="0" err="1" smtClean="0">
                <a:latin typeface="TheSans 5" charset="0"/>
              </a:rPr>
              <a:t>face</a:t>
            </a:r>
            <a:endParaRPr lang="de-DE" altLang="de-DE" sz="2800" dirty="0">
              <a:latin typeface="TheSans 5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1130894" y="3689153"/>
            <a:ext cx="4449218" cy="523220"/>
          </a:xfrm>
          <a:prstGeom prst="rect">
            <a:avLst/>
          </a:prstGeom>
          <a:gradFill rotWithShape="1">
            <a:gsLst>
              <a:gs pos="0">
                <a:srgbClr val="00FF99">
                  <a:alpha val="74001"/>
                </a:srgbClr>
              </a:gs>
              <a:gs pos="50000">
                <a:srgbClr val="FFFF2D">
                  <a:alpha val="74001"/>
                </a:srgbClr>
              </a:gs>
              <a:gs pos="100000">
                <a:srgbClr val="00FF99">
                  <a:alpha val="74001"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00FF99"/>
            </a:extrusionClr>
            <a:contourClr>
              <a:srgbClr val="00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  <a:flatTx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800" dirty="0" smtClean="0">
                <a:latin typeface="TheSans 5" charset="0"/>
              </a:rPr>
              <a:t>Positive </a:t>
            </a:r>
            <a:r>
              <a:rPr lang="de-DE" altLang="de-DE" sz="2800" dirty="0" err="1" smtClean="0">
                <a:latin typeface="TheSans 5" charset="0"/>
              </a:rPr>
              <a:t>gestures</a:t>
            </a:r>
            <a:endParaRPr lang="de-DE" altLang="de-DE" sz="2800" dirty="0">
              <a:latin typeface="TheSans 5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1115613" y="4315796"/>
            <a:ext cx="4464499" cy="954107"/>
          </a:xfrm>
          <a:prstGeom prst="rect">
            <a:avLst/>
          </a:prstGeom>
          <a:gradFill rotWithShape="1">
            <a:gsLst>
              <a:gs pos="0">
                <a:srgbClr val="00FF99">
                  <a:alpha val="74001"/>
                </a:srgbClr>
              </a:gs>
              <a:gs pos="50000">
                <a:srgbClr val="FFFF2D">
                  <a:alpha val="74001"/>
                </a:srgbClr>
              </a:gs>
              <a:gs pos="100000">
                <a:srgbClr val="00FF99">
                  <a:alpha val="74001"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00FF99"/>
            </a:extrusionClr>
            <a:contourClr>
              <a:srgbClr val="00FF99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  <a:flatTx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800" dirty="0" err="1" smtClean="0">
                <a:latin typeface="TheSans 5" charset="0"/>
              </a:rPr>
              <a:t>Winning</a:t>
            </a:r>
            <a:r>
              <a:rPr lang="de-DE" altLang="de-DE" sz="2800" dirty="0" smtClean="0">
                <a:latin typeface="TheSans 5" charset="0"/>
              </a:rPr>
              <a:t> </a:t>
            </a:r>
            <a:r>
              <a:rPr lang="de-DE" altLang="de-DE" sz="2800" dirty="0" err="1" smtClean="0">
                <a:latin typeface="TheSans 5" charset="0"/>
              </a:rPr>
              <a:t>facial</a:t>
            </a:r>
            <a:r>
              <a:rPr lang="de-DE" altLang="de-DE" sz="2800" dirty="0" smtClean="0">
                <a:latin typeface="TheSans 5" charset="0"/>
              </a:rPr>
              <a:t> </a:t>
            </a:r>
          </a:p>
          <a:p>
            <a:pPr algn="ctr"/>
            <a:r>
              <a:rPr lang="de-DE" altLang="de-DE" sz="2800" dirty="0" err="1" smtClean="0">
                <a:latin typeface="TheSans 5" charset="0"/>
              </a:rPr>
              <a:t>expressions</a:t>
            </a:r>
            <a:endParaRPr lang="de-DE" altLang="de-DE" sz="2800" dirty="0">
              <a:latin typeface="TheSans 5" charset="0"/>
            </a:endParaRPr>
          </a:p>
        </p:txBody>
      </p:sp>
      <p:pic>
        <p:nvPicPr>
          <p:cNvPr id="12" name="Picture 8" descr="MCj0242001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594896" y="2587008"/>
            <a:ext cx="1544638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"/>
          <p:cNvSpPr txBox="1">
            <a:spLocks noChangeArrowheads="1"/>
          </p:cNvSpPr>
          <p:nvPr/>
        </p:nvSpPr>
        <p:spPr bwMode="auto">
          <a:xfrm>
            <a:off x="8243888" y="6332538"/>
            <a:ext cx="576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3B180DC9-9793-4B67-8E2F-105286308328}" type="slidenum">
              <a:rPr lang="de-DE" altLang="de-DE" sz="120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de-DE" altLang="de-DE" sz="1200"/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684213" y="6524625"/>
            <a:ext cx="61198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Body </a:t>
            </a:r>
            <a:r>
              <a:rPr lang="de-DE" altLang="de-DE" sz="1200" dirty="0" err="1" smtClean="0">
                <a:solidFill>
                  <a:srgbClr val="808080"/>
                </a:solidFill>
              </a:rPr>
              <a:t>language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6902450" y="6335713"/>
            <a:ext cx="12700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de-DE" altLang="de-DE" sz="1200" dirty="0" smtClean="0">
                <a:solidFill>
                  <a:srgbClr val="808080"/>
                </a:solidFill>
              </a:rPr>
              <a:t>April 2018</a:t>
            </a:r>
            <a:endParaRPr lang="de-DE" altLang="de-DE" sz="1200" dirty="0">
              <a:solidFill>
                <a:srgbClr val="808080"/>
              </a:solidFill>
            </a:endParaRPr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682625" y="427038"/>
            <a:ext cx="5976938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de-DE" sz="2800" b="1" dirty="0" smtClean="0">
                <a:solidFill>
                  <a:srgbClr val="C60073"/>
                </a:solidFill>
              </a:rPr>
              <a:t>Body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language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r>
              <a:rPr lang="de-DE" altLang="de-DE" sz="2800" b="1" dirty="0" err="1" smtClean="0">
                <a:solidFill>
                  <a:srgbClr val="C60073"/>
                </a:solidFill>
              </a:rPr>
              <a:t>weapons</a:t>
            </a:r>
            <a:r>
              <a:rPr lang="de-DE" altLang="de-DE" sz="2800" b="1" dirty="0" smtClean="0">
                <a:solidFill>
                  <a:srgbClr val="C60073"/>
                </a:solidFill>
              </a:rPr>
              <a:t> </a:t>
            </a:r>
            <a:endParaRPr lang="de-DE" altLang="de-DE" sz="2800" b="1" dirty="0">
              <a:solidFill>
                <a:srgbClr val="C60073"/>
              </a:solidFill>
            </a:endParaRPr>
          </a:p>
        </p:txBody>
      </p:sp>
      <p:sp>
        <p:nvSpPr>
          <p:cNvPr id="11270" name="Text Box 5"/>
          <p:cNvSpPr txBox="1">
            <a:spLocks noChangeArrowheads="1"/>
          </p:cNvSpPr>
          <p:nvPr/>
        </p:nvSpPr>
        <p:spPr bwMode="auto">
          <a:xfrm>
            <a:off x="682625" y="1903413"/>
            <a:ext cx="6783388" cy="4113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spcBef>
                <a:spcPts val="700"/>
              </a:spcBef>
              <a:buClr>
                <a:srgbClr val="C00073"/>
              </a:buClr>
            </a:pPr>
            <a:endParaRPr lang="en-GB" altLang="de-DE" sz="3000" dirty="0"/>
          </a:p>
        </p:txBody>
      </p:sp>
      <p:sp>
        <p:nvSpPr>
          <p:cNvPr id="7" name="AutoShape 11"/>
          <p:cNvSpPr>
            <a:spLocks noChangeAspect="1" noChangeArrowheads="1"/>
          </p:cNvSpPr>
          <p:nvPr/>
        </p:nvSpPr>
        <p:spPr bwMode="auto">
          <a:xfrm>
            <a:off x="323850" y="1773238"/>
            <a:ext cx="3744913" cy="863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rgbClr val="FF0000">
                  <a:alpha val="89000"/>
                </a:srgbClr>
              </a:gs>
              <a:gs pos="50000">
                <a:srgbClr val="FFFF00">
                  <a:alpha val="74001"/>
                </a:srgbClr>
              </a:gs>
              <a:gs pos="100000">
                <a:srgbClr val="FF0000">
                  <a:alpha val="89000"/>
                </a:srgbClr>
              </a:gs>
            </a:gsLst>
            <a:lin ang="2700000" scaled="1"/>
          </a:gradFill>
          <a:ln w="635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  <a:contourClr>
              <a:srgbClr val="FFFF0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flatTx/>
          </a:bodyPr>
          <a:lstStyle/>
          <a:p>
            <a:pPr>
              <a:lnSpc>
                <a:spcPct val="70000"/>
              </a:lnSpc>
              <a:defRPr/>
            </a:pPr>
            <a:r>
              <a:rPr lang="de-DE" altLang="de-DE" sz="2000" dirty="0" err="1" smtClean="0">
                <a:solidFill>
                  <a:schemeClr val="tx1"/>
                </a:solidFill>
                <a:latin typeface="TheSans 5" charset="0"/>
              </a:rPr>
              <a:t>Strategies</a:t>
            </a:r>
            <a:r>
              <a:rPr lang="de-DE" altLang="de-DE" sz="2000" dirty="0" smtClean="0">
                <a:solidFill>
                  <a:schemeClr val="tx1"/>
                </a:solidFill>
                <a:latin typeface="TheSans 5" charset="0"/>
              </a:rPr>
              <a:t> </a:t>
            </a:r>
            <a:r>
              <a:rPr lang="de-DE" altLang="de-DE" sz="2000" dirty="0" err="1" smtClean="0">
                <a:solidFill>
                  <a:schemeClr val="tx1"/>
                </a:solidFill>
                <a:latin typeface="TheSans 5" charset="0"/>
              </a:rPr>
              <a:t>of</a:t>
            </a:r>
            <a:r>
              <a:rPr lang="de-DE" altLang="de-DE" sz="2000" dirty="0" smtClean="0">
                <a:solidFill>
                  <a:schemeClr val="tx1"/>
                </a:solidFill>
                <a:latin typeface="TheSans 5" charset="0"/>
              </a:rPr>
              <a:t> </a:t>
            </a:r>
            <a:r>
              <a:rPr lang="de-DE" altLang="de-DE" sz="2000" dirty="0" err="1" smtClean="0">
                <a:solidFill>
                  <a:schemeClr val="tx1"/>
                </a:solidFill>
                <a:latin typeface="TheSans 5" charset="0"/>
              </a:rPr>
              <a:t>attack</a:t>
            </a:r>
            <a:r>
              <a:rPr lang="de-DE" altLang="de-DE" sz="2000" dirty="0" smtClean="0">
                <a:solidFill>
                  <a:schemeClr val="tx1"/>
                </a:solidFill>
                <a:latin typeface="TheSans 5" charset="0"/>
              </a:rPr>
              <a:t> (power)</a:t>
            </a:r>
            <a:endParaRPr lang="de-DE" altLang="de-DE" sz="2000" dirty="0">
              <a:solidFill>
                <a:schemeClr val="tx1"/>
              </a:solidFill>
              <a:latin typeface="TheSans 5" charset="0"/>
            </a:endParaRPr>
          </a:p>
        </p:txBody>
      </p:sp>
      <p:sp>
        <p:nvSpPr>
          <p:cNvPr id="8" name="AutoShape 19"/>
          <p:cNvSpPr>
            <a:spLocks noChangeAspect="1" noChangeArrowheads="1"/>
          </p:cNvSpPr>
          <p:nvPr/>
        </p:nvSpPr>
        <p:spPr bwMode="auto">
          <a:xfrm>
            <a:off x="5005388" y="1733840"/>
            <a:ext cx="3308350" cy="863600"/>
          </a:xfrm>
          <a:prstGeom prst="cloudCallout">
            <a:avLst>
              <a:gd name="adj1" fmla="val -13389"/>
              <a:gd name="adj2" fmla="val 59560"/>
            </a:avLst>
          </a:prstGeom>
          <a:gradFill rotWithShape="1">
            <a:gsLst>
              <a:gs pos="0">
                <a:srgbClr val="969696">
                  <a:alpha val="74001"/>
                </a:srgbClr>
              </a:gs>
              <a:gs pos="50000">
                <a:schemeClr val="bg1">
                  <a:alpha val="74001"/>
                </a:schemeClr>
              </a:gs>
              <a:gs pos="100000">
                <a:srgbClr val="969696">
                  <a:alpha val="74001"/>
                </a:srgbClr>
              </a:gs>
            </a:gsLst>
            <a:lin ang="2700000" scaled="1"/>
          </a:gradFill>
          <a:ln>
            <a:noFill/>
          </a:ln>
          <a:effectLst>
            <a:outerShdw dist="35921" dir="2700000" algn="ctr" rotWithShape="0">
              <a:srgbClr val="808080"/>
            </a:outerShdw>
          </a:effectLst>
          <a:extLst>
            <a:ext uri="{91240B29-F687-4F45-9708-019B960494DF}">
              <a14:hiddenLine xmlns:a14="http://schemas.microsoft.com/office/drawing/2010/main" w="6350">
                <a:solidFill>
                  <a:srgbClr val="FFFF2D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defRPr/>
            </a:pPr>
            <a:r>
              <a:rPr lang="de-DE" altLang="de-DE" sz="2000" dirty="0" err="1" smtClean="0">
                <a:solidFill>
                  <a:schemeClr val="tx1"/>
                </a:solidFill>
                <a:latin typeface="TheSans 5" charset="0"/>
              </a:rPr>
              <a:t>Strategies</a:t>
            </a:r>
            <a:r>
              <a:rPr lang="de-DE" altLang="de-DE" sz="2000" dirty="0" smtClean="0">
                <a:solidFill>
                  <a:schemeClr val="tx1"/>
                </a:solidFill>
                <a:latin typeface="TheSans 5" charset="0"/>
              </a:rPr>
              <a:t> </a:t>
            </a:r>
            <a:r>
              <a:rPr lang="de-DE" altLang="de-DE" sz="2000" dirty="0" err="1" smtClean="0">
                <a:solidFill>
                  <a:schemeClr val="tx1"/>
                </a:solidFill>
                <a:latin typeface="TheSans 5" charset="0"/>
              </a:rPr>
              <a:t>of</a:t>
            </a:r>
            <a:r>
              <a:rPr lang="de-DE" altLang="de-DE" sz="2000" dirty="0" smtClean="0">
                <a:solidFill>
                  <a:schemeClr val="tx1"/>
                </a:solidFill>
                <a:latin typeface="TheSans 5" charset="0"/>
              </a:rPr>
              <a:t> </a:t>
            </a:r>
            <a:r>
              <a:rPr lang="de-DE" altLang="de-DE" sz="2000" dirty="0" err="1" smtClean="0">
                <a:solidFill>
                  <a:schemeClr val="tx1"/>
                </a:solidFill>
                <a:latin typeface="TheSans 5" charset="0"/>
              </a:rPr>
              <a:t>the</a:t>
            </a:r>
            <a:r>
              <a:rPr lang="de-DE" altLang="de-DE" sz="2000" dirty="0" smtClean="0">
                <a:solidFill>
                  <a:schemeClr val="tx1"/>
                </a:solidFill>
                <a:latin typeface="TheSans 5" charset="0"/>
              </a:rPr>
              <a:t> </a:t>
            </a:r>
            <a:r>
              <a:rPr lang="de-DE" altLang="de-DE" sz="2000" dirty="0" err="1" smtClean="0">
                <a:solidFill>
                  <a:schemeClr val="tx1"/>
                </a:solidFill>
                <a:latin typeface="TheSans 5" charset="0"/>
              </a:rPr>
              <a:t>victim</a:t>
            </a:r>
            <a:r>
              <a:rPr lang="de-DE" altLang="de-DE" sz="2000" dirty="0" smtClean="0">
                <a:solidFill>
                  <a:schemeClr val="tx1"/>
                </a:solidFill>
                <a:latin typeface="TheSans 5" charset="0"/>
              </a:rPr>
              <a:t> (</a:t>
            </a:r>
            <a:r>
              <a:rPr lang="de-DE" altLang="de-DE" sz="2000" dirty="0" err="1" smtClean="0">
                <a:solidFill>
                  <a:schemeClr val="tx1"/>
                </a:solidFill>
                <a:latin typeface="TheSans 5" charset="0"/>
              </a:rPr>
              <a:t>no</a:t>
            </a:r>
            <a:r>
              <a:rPr lang="de-DE" altLang="de-DE" sz="2000" dirty="0" smtClean="0">
                <a:solidFill>
                  <a:schemeClr val="tx1"/>
                </a:solidFill>
                <a:latin typeface="TheSans 5" charset="0"/>
              </a:rPr>
              <a:t> power)</a:t>
            </a:r>
            <a:endParaRPr lang="de-DE" altLang="de-DE" sz="2000" dirty="0">
              <a:solidFill>
                <a:schemeClr val="tx1"/>
              </a:solidFill>
              <a:latin typeface="TheSans 5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827088" y="2781300"/>
            <a:ext cx="2808287" cy="403225"/>
          </a:xfrm>
          <a:prstGeom prst="rect">
            <a:avLst/>
          </a:prstGeom>
          <a:gradFill rotWithShape="1">
            <a:gsLst>
              <a:gs pos="0">
                <a:srgbClr val="FF5050">
                  <a:alpha val="74001"/>
                </a:srgbClr>
              </a:gs>
              <a:gs pos="50000">
                <a:srgbClr val="FFFF00">
                  <a:alpha val="74001"/>
                </a:srgbClr>
              </a:gs>
              <a:gs pos="100000">
                <a:srgbClr val="FF5050">
                  <a:alpha val="74001"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  <a:contourClr>
              <a:srgbClr val="FF505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  <a:flatTx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000" dirty="0" err="1">
                <a:latin typeface="TheSans 5" charset="0"/>
              </a:rPr>
              <a:t>p</a:t>
            </a:r>
            <a:r>
              <a:rPr lang="de-DE" altLang="de-DE" sz="2000" dirty="0" err="1" smtClean="0">
                <a:latin typeface="TheSans 5" charset="0"/>
              </a:rPr>
              <a:t>iercing</a:t>
            </a:r>
            <a:r>
              <a:rPr lang="de-DE" altLang="de-DE" sz="2000" dirty="0" smtClean="0">
                <a:latin typeface="TheSans 5" charset="0"/>
              </a:rPr>
              <a:t> </a:t>
            </a:r>
            <a:r>
              <a:rPr lang="de-DE" altLang="de-DE" sz="2000" dirty="0" err="1" smtClean="0">
                <a:latin typeface="TheSans 5" charset="0"/>
              </a:rPr>
              <a:t>looks</a:t>
            </a:r>
            <a:endParaRPr lang="de-DE" altLang="de-DE" sz="2000" dirty="0">
              <a:latin typeface="TheSans 5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862807" y="3287280"/>
            <a:ext cx="2808287" cy="403225"/>
          </a:xfrm>
          <a:prstGeom prst="rect">
            <a:avLst/>
          </a:prstGeom>
          <a:gradFill rotWithShape="1">
            <a:gsLst>
              <a:gs pos="0">
                <a:srgbClr val="FF5050">
                  <a:alpha val="74001"/>
                </a:srgbClr>
              </a:gs>
              <a:gs pos="50000">
                <a:srgbClr val="FFFF00">
                  <a:alpha val="74001"/>
                </a:srgbClr>
              </a:gs>
              <a:gs pos="100000">
                <a:srgbClr val="FF5050">
                  <a:alpha val="74001"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  <a:contourClr>
              <a:srgbClr val="FF505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  <a:flatTx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000" dirty="0" err="1">
                <a:latin typeface="TheSans 5" charset="0"/>
              </a:rPr>
              <a:t>v</a:t>
            </a:r>
            <a:r>
              <a:rPr lang="de-DE" altLang="de-DE" sz="2000" dirty="0" err="1" smtClean="0">
                <a:latin typeface="TheSans 5" charset="0"/>
              </a:rPr>
              <a:t>isual</a:t>
            </a:r>
            <a:r>
              <a:rPr lang="de-DE" altLang="de-DE" sz="2000" dirty="0" smtClean="0">
                <a:latin typeface="TheSans 5" charset="0"/>
              </a:rPr>
              <a:t> </a:t>
            </a:r>
            <a:r>
              <a:rPr lang="de-DE" altLang="de-DE" sz="2000" dirty="0" err="1" smtClean="0">
                <a:latin typeface="TheSans 5" charset="0"/>
              </a:rPr>
              <a:t>ignorance</a:t>
            </a:r>
            <a:endParaRPr lang="de-DE" altLang="de-DE" sz="2000" dirty="0">
              <a:latin typeface="TheSans 5" charset="0"/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862807" y="3820680"/>
            <a:ext cx="2808287" cy="403225"/>
          </a:xfrm>
          <a:prstGeom prst="rect">
            <a:avLst/>
          </a:prstGeom>
          <a:gradFill rotWithShape="1">
            <a:gsLst>
              <a:gs pos="0">
                <a:srgbClr val="FF5050">
                  <a:alpha val="74001"/>
                </a:srgbClr>
              </a:gs>
              <a:gs pos="50000">
                <a:srgbClr val="FFFF00">
                  <a:alpha val="74001"/>
                </a:srgbClr>
              </a:gs>
              <a:gs pos="100000">
                <a:srgbClr val="FF5050">
                  <a:alpha val="74001"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  <a:contourClr>
              <a:srgbClr val="FF505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  <a:flatTx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000" dirty="0" err="1">
                <a:latin typeface="TheSans 5" charset="0"/>
              </a:rPr>
              <a:t>u</a:t>
            </a:r>
            <a:r>
              <a:rPr lang="de-DE" altLang="de-DE" sz="2000" dirty="0" err="1" smtClean="0">
                <a:latin typeface="TheSans 5" charset="0"/>
              </a:rPr>
              <a:t>pright</a:t>
            </a:r>
            <a:r>
              <a:rPr lang="de-DE" altLang="de-DE" sz="2000" dirty="0" smtClean="0">
                <a:latin typeface="TheSans 5" charset="0"/>
              </a:rPr>
              <a:t> </a:t>
            </a:r>
            <a:r>
              <a:rPr lang="de-DE" altLang="de-DE" sz="2000" dirty="0" err="1" smtClean="0">
                <a:latin typeface="TheSans 5" charset="0"/>
              </a:rPr>
              <a:t>posture</a:t>
            </a:r>
            <a:endParaRPr lang="de-DE" altLang="de-DE" sz="2000" dirty="0">
              <a:latin typeface="TheSans 5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862807" y="4328680"/>
            <a:ext cx="2808287" cy="403225"/>
          </a:xfrm>
          <a:prstGeom prst="rect">
            <a:avLst/>
          </a:prstGeom>
          <a:gradFill rotWithShape="1">
            <a:gsLst>
              <a:gs pos="0">
                <a:srgbClr val="FF5050">
                  <a:alpha val="74001"/>
                </a:srgbClr>
              </a:gs>
              <a:gs pos="50000">
                <a:srgbClr val="FFFF00">
                  <a:alpha val="74001"/>
                </a:srgbClr>
              </a:gs>
              <a:gs pos="100000">
                <a:srgbClr val="FF5050">
                  <a:alpha val="74001"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  <a:contourClr>
              <a:srgbClr val="FF505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  <a:flatTx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000" smtClean="0">
                <a:latin typeface="TheSans 5" charset="0"/>
              </a:rPr>
              <a:t>aggressive </a:t>
            </a:r>
            <a:r>
              <a:rPr lang="de-DE" altLang="de-DE" sz="2000" dirty="0" err="1" smtClean="0">
                <a:latin typeface="TheSans 5" charset="0"/>
              </a:rPr>
              <a:t>gestures</a:t>
            </a:r>
            <a:endParaRPr lang="de-DE" altLang="de-DE" sz="2000" dirty="0">
              <a:latin typeface="TheSans 5" charset="0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867146" y="5393316"/>
            <a:ext cx="2808287" cy="403225"/>
          </a:xfrm>
          <a:prstGeom prst="rect">
            <a:avLst/>
          </a:prstGeom>
          <a:gradFill rotWithShape="1">
            <a:gsLst>
              <a:gs pos="0">
                <a:srgbClr val="FF5050">
                  <a:alpha val="74001"/>
                </a:srgbClr>
              </a:gs>
              <a:gs pos="50000">
                <a:srgbClr val="FFFF00">
                  <a:alpha val="74001"/>
                </a:srgbClr>
              </a:gs>
              <a:gs pos="100000">
                <a:srgbClr val="FF5050">
                  <a:alpha val="74001"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  <a:contourClr>
              <a:srgbClr val="FF505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  <a:flatTx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000" dirty="0" err="1" smtClean="0">
                <a:latin typeface="TheSans 5" charset="0"/>
              </a:rPr>
              <a:t>loud</a:t>
            </a:r>
            <a:r>
              <a:rPr lang="de-DE" altLang="de-DE" sz="2000" dirty="0" smtClean="0">
                <a:latin typeface="TheSans 5" charset="0"/>
              </a:rPr>
              <a:t> </a:t>
            </a:r>
            <a:r>
              <a:rPr lang="de-DE" altLang="de-DE" sz="2000" dirty="0" err="1" smtClean="0">
                <a:latin typeface="TheSans 5" charset="0"/>
              </a:rPr>
              <a:t>voice</a:t>
            </a:r>
            <a:endParaRPr lang="de-DE" altLang="de-DE" sz="2000" dirty="0">
              <a:latin typeface="TheSans 5" charset="0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862807" y="4862080"/>
            <a:ext cx="2808287" cy="403225"/>
          </a:xfrm>
          <a:prstGeom prst="rect">
            <a:avLst/>
          </a:prstGeom>
          <a:gradFill rotWithShape="1">
            <a:gsLst>
              <a:gs pos="0">
                <a:srgbClr val="FF5050">
                  <a:alpha val="74001"/>
                </a:srgbClr>
              </a:gs>
              <a:gs pos="50000">
                <a:srgbClr val="FFFF00">
                  <a:alpha val="74001"/>
                </a:srgbClr>
              </a:gs>
              <a:gs pos="100000">
                <a:srgbClr val="FF5050">
                  <a:alpha val="74001"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  <a:contourClr>
              <a:srgbClr val="FF505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  <a:flatTx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000" dirty="0">
                <a:latin typeface="TheSans 5" charset="0"/>
              </a:rPr>
              <a:t>t</a:t>
            </a:r>
            <a:r>
              <a:rPr lang="de-DE" altLang="de-DE" sz="2000" dirty="0" smtClean="0">
                <a:latin typeface="TheSans 5" charset="0"/>
              </a:rPr>
              <a:t>erritorial </a:t>
            </a:r>
            <a:r>
              <a:rPr lang="de-DE" altLang="de-DE" sz="2000" dirty="0" err="1" smtClean="0">
                <a:latin typeface="TheSans 5" charset="0"/>
              </a:rPr>
              <a:t>assaults</a:t>
            </a:r>
            <a:endParaRPr lang="de-DE" altLang="de-DE" sz="2000" dirty="0">
              <a:latin typeface="TheSans 5" charset="0"/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862807" y="5914089"/>
            <a:ext cx="2808287" cy="403225"/>
          </a:xfrm>
          <a:prstGeom prst="rect">
            <a:avLst/>
          </a:prstGeom>
          <a:gradFill rotWithShape="1">
            <a:gsLst>
              <a:gs pos="0">
                <a:srgbClr val="FF5050">
                  <a:alpha val="74001"/>
                </a:srgbClr>
              </a:gs>
              <a:gs pos="50000">
                <a:srgbClr val="FFFF00">
                  <a:alpha val="74001"/>
                </a:srgbClr>
              </a:gs>
              <a:gs pos="100000">
                <a:srgbClr val="FF5050">
                  <a:alpha val="74001"/>
                </a:srgbClr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  <a:contourClr>
              <a:srgbClr val="FF5050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  <a:flatTx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000" dirty="0" err="1">
                <a:latin typeface="TheSans 5" charset="0"/>
              </a:rPr>
              <a:t>c</a:t>
            </a:r>
            <a:r>
              <a:rPr lang="de-DE" altLang="de-DE" sz="2000" dirty="0" err="1" smtClean="0">
                <a:latin typeface="TheSans 5" charset="0"/>
              </a:rPr>
              <a:t>ontemptuous</a:t>
            </a:r>
            <a:r>
              <a:rPr lang="de-DE" altLang="de-DE" sz="2000" dirty="0" smtClean="0">
                <a:latin typeface="TheSans 5" charset="0"/>
              </a:rPr>
              <a:t> </a:t>
            </a:r>
            <a:r>
              <a:rPr lang="de-DE" altLang="de-DE" sz="2000" dirty="0" err="1" smtClean="0">
                <a:latin typeface="TheSans 5" charset="0"/>
              </a:rPr>
              <a:t>smile</a:t>
            </a:r>
            <a:endParaRPr lang="de-DE" altLang="de-DE" sz="2000" dirty="0">
              <a:latin typeface="TheSans 5" charset="0"/>
            </a:endParaRP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4977239" y="2727615"/>
            <a:ext cx="3311525" cy="403225"/>
          </a:xfrm>
          <a:prstGeom prst="rect">
            <a:avLst/>
          </a:prstGeom>
          <a:gradFill rotWithShape="1">
            <a:gsLst>
              <a:gs pos="0">
                <a:srgbClr val="969696">
                  <a:alpha val="74001"/>
                </a:srgbClr>
              </a:gs>
              <a:gs pos="50000">
                <a:schemeClr val="accent1">
                  <a:alpha val="74001"/>
                </a:schemeClr>
              </a:gs>
              <a:gs pos="100000">
                <a:srgbClr val="969696">
                  <a:alpha val="74001"/>
                </a:srgbClr>
              </a:gs>
            </a:gsLst>
            <a:lin ang="2700000" scaled="1"/>
          </a:gradFill>
          <a:ln w="6350" algn="ctr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  <a:contourClr>
              <a:schemeClr val="accent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  <a:flatTx/>
          </a:bodyPr>
          <a:lstStyle/>
          <a:p>
            <a:pPr algn="ctr">
              <a:defRPr/>
            </a:pPr>
            <a:r>
              <a:rPr lang="de-DE" altLang="de-DE" sz="2000" dirty="0" err="1">
                <a:solidFill>
                  <a:schemeClr val="tx1"/>
                </a:solidFill>
                <a:latin typeface="TheSans 5" charset="0"/>
              </a:rPr>
              <a:t>f</a:t>
            </a:r>
            <a:r>
              <a:rPr lang="de-DE" altLang="de-DE" sz="2000" dirty="0" err="1" smtClean="0">
                <a:solidFill>
                  <a:schemeClr val="tx1"/>
                </a:solidFill>
                <a:latin typeface="TheSans 5" charset="0"/>
              </a:rPr>
              <a:t>leeting</a:t>
            </a:r>
            <a:r>
              <a:rPr lang="de-DE" altLang="de-DE" sz="2000" dirty="0" smtClean="0">
                <a:solidFill>
                  <a:schemeClr val="tx1"/>
                </a:solidFill>
                <a:latin typeface="TheSans 5" charset="0"/>
              </a:rPr>
              <a:t> </a:t>
            </a:r>
            <a:r>
              <a:rPr lang="de-DE" altLang="de-DE" sz="2000" dirty="0" err="1" smtClean="0">
                <a:solidFill>
                  <a:schemeClr val="tx1"/>
                </a:solidFill>
                <a:latin typeface="TheSans 5" charset="0"/>
              </a:rPr>
              <a:t>gaze</a:t>
            </a:r>
            <a:endParaRPr lang="de-DE" altLang="de-DE" sz="2000" dirty="0">
              <a:solidFill>
                <a:schemeClr val="tx1"/>
              </a:solidFill>
              <a:latin typeface="TheSans 5" charset="0"/>
            </a:endParaRPr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4949174" y="3235615"/>
            <a:ext cx="3311525" cy="403225"/>
          </a:xfrm>
          <a:prstGeom prst="rect">
            <a:avLst/>
          </a:prstGeom>
          <a:gradFill rotWithShape="1">
            <a:gsLst>
              <a:gs pos="0">
                <a:srgbClr val="969696">
                  <a:alpha val="74001"/>
                </a:srgbClr>
              </a:gs>
              <a:gs pos="50000">
                <a:schemeClr val="accent1">
                  <a:alpha val="74001"/>
                </a:schemeClr>
              </a:gs>
              <a:gs pos="100000">
                <a:srgbClr val="969696">
                  <a:alpha val="74001"/>
                </a:srgbClr>
              </a:gs>
            </a:gsLst>
            <a:lin ang="2700000" scaled="1"/>
          </a:gradFill>
          <a:ln w="6350" algn="ctr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  <a:contourClr>
              <a:schemeClr val="accent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  <a:flatTx/>
          </a:bodyPr>
          <a:lstStyle/>
          <a:p>
            <a:pPr algn="ctr">
              <a:defRPr/>
            </a:pPr>
            <a:r>
              <a:rPr lang="de-DE" altLang="de-DE" sz="2000" dirty="0" err="1">
                <a:solidFill>
                  <a:schemeClr val="tx1"/>
                </a:solidFill>
                <a:latin typeface="TheSans 5" charset="0"/>
              </a:rPr>
              <a:t>s</a:t>
            </a:r>
            <a:r>
              <a:rPr lang="de-DE" altLang="de-DE" sz="2000" dirty="0" err="1" smtClean="0">
                <a:solidFill>
                  <a:schemeClr val="tx1"/>
                </a:solidFill>
                <a:latin typeface="TheSans 5" charset="0"/>
              </a:rPr>
              <a:t>uffering</a:t>
            </a:r>
            <a:r>
              <a:rPr lang="de-DE" altLang="de-DE" sz="2000" dirty="0" smtClean="0">
                <a:solidFill>
                  <a:schemeClr val="tx1"/>
                </a:solidFill>
                <a:latin typeface="TheSans 5" charset="0"/>
              </a:rPr>
              <a:t> </a:t>
            </a:r>
            <a:r>
              <a:rPr lang="de-DE" altLang="de-DE" sz="2000" dirty="0" err="1" smtClean="0">
                <a:solidFill>
                  <a:schemeClr val="tx1"/>
                </a:solidFill>
                <a:latin typeface="TheSans 5" charset="0"/>
              </a:rPr>
              <a:t>expressions</a:t>
            </a:r>
            <a:endParaRPr lang="de-DE" altLang="de-DE" sz="2000" dirty="0">
              <a:solidFill>
                <a:schemeClr val="tx1"/>
              </a:solidFill>
              <a:latin typeface="TheSans 5" charset="0"/>
            </a:endParaRPr>
          </a:p>
        </p:txBody>
      </p:sp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4962850" y="3716554"/>
            <a:ext cx="3311525" cy="403225"/>
          </a:xfrm>
          <a:prstGeom prst="rect">
            <a:avLst/>
          </a:prstGeom>
          <a:gradFill rotWithShape="1">
            <a:gsLst>
              <a:gs pos="0">
                <a:srgbClr val="969696">
                  <a:alpha val="74001"/>
                </a:srgbClr>
              </a:gs>
              <a:gs pos="50000">
                <a:schemeClr val="accent1">
                  <a:alpha val="74001"/>
                </a:schemeClr>
              </a:gs>
              <a:gs pos="100000">
                <a:srgbClr val="969696">
                  <a:alpha val="74001"/>
                </a:srgbClr>
              </a:gs>
            </a:gsLst>
            <a:lin ang="2700000" scaled="1"/>
          </a:gradFill>
          <a:ln w="6350" algn="ctr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  <a:contourClr>
              <a:schemeClr val="accent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  <a:flatTx/>
          </a:bodyPr>
          <a:lstStyle/>
          <a:p>
            <a:pPr algn="ctr">
              <a:defRPr/>
            </a:pPr>
            <a:r>
              <a:rPr lang="de-DE" altLang="de-DE" sz="2000" dirty="0" err="1">
                <a:solidFill>
                  <a:schemeClr val="tx1"/>
                </a:solidFill>
                <a:latin typeface="TheSans 5" charset="0"/>
              </a:rPr>
              <a:t>s</a:t>
            </a:r>
            <a:r>
              <a:rPr lang="de-DE" altLang="de-DE" sz="2000" dirty="0" err="1" smtClean="0">
                <a:solidFill>
                  <a:schemeClr val="tx1"/>
                </a:solidFill>
                <a:latin typeface="TheSans 5" charset="0"/>
              </a:rPr>
              <a:t>lumped</a:t>
            </a:r>
            <a:r>
              <a:rPr lang="de-DE" altLang="de-DE" sz="2000" dirty="0" smtClean="0">
                <a:solidFill>
                  <a:schemeClr val="tx1"/>
                </a:solidFill>
                <a:latin typeface="TheSans 5" charset="0"/>
              </a:rPr>
              <a:t> </a:t>
            </a:r>
            <a:r>
              <a:rPr lang="de-DE" altLang="de-DE" sz="2000" dirty="0" err="1" smtClean="0">
                <a:solidFill>
                  <a:schemeClr val="tx1"/>
                </a:solidFill>
                <a:latin typeface="TheSans 5" charset="0"/>
              </a:rPr>
              <a:t>posture</a:t>
            </a:r>
            <a:endParaRPr lang="de-DE" altLang="de-DE" sz="2000" dirty="0">
              <a:solidFill>
                <a:schemeClr val="tx1"/>
              </a:solidFill>
              <a:latin typeface="TheSans 5" charset="0"/>
            </a:endParaRPr>
          </a:p>
        </p:txBody>
      </p:sp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4932363" y="4222030"/>
            <a:ext cx="3311525" cy="403225"/>
          </a:xfrm>
          <a:prstGeom prst="rect">
            <a:avLst/>
          </a:prstGeom>
          <a:gradFill rotWithShape="1">
            <a:gsLst>
              <a:gs pos="0">
                <a:srgbClr val="969696">
                  <a:alpha val="74001"/>
                </a:srgbClr>
              </a:gs>
              <a:gs pos="50000">
                <a:schemeClr val="accent1">
                  <a:alpha val="74001"/>
                </a:schemeClr>
              </a:gs>
              <a:gs pos="100000">
                <a:srgbClr val="969696">
                  <a:alpha val="74001"/>
                </a:srgbClr>
              </a:gs>
            </a:gsLst>
            <a:lin ang="2700000" scaled="1"/>
          </a:gradFill>
          <a:ln w="6350" algn="ctr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  <a:contourClr>
              <a:schemeClr val="accent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  <a:flatTx/>
          </a:bodyPr>
          <a:lstStyle/>
          <a:p>
            <a:pPr algn="ctr">
              <a:defRPr/>
            </a:pPr>
            <a:r>
              <a:rPr lang="de-DE" altLang="de-DE" sz="2000" dirty="0" err="1">
                <a:solidFill>
                  <a:schemeClr val="tx1"/>
                </a:solidFill>
                <a:latin typeface="TheSans 5" charset="0"/>
              </a:rPr>
              <a:t>r</a:t>
            </a:r>
            <a:r>
              <a:rPr lang="de-DE" altLang="de-DE" sz="2000" dirty="0" err="1" smtClean="0">
                <a:solidFill>
                  <a:schemeClr val="tx1"/>
                </a:solidFill>
                <a:latin typeface="TheSans 5" charset="0"/>
              </a:rPr>
              <a:t>educed</a:t>
            </a:r>
            <a:r>
              <a:rPr lang="de-DE" altLang="de-DE" sz="2000" dirty="0" smtClean="0">
                <a:solidFill>
                  <a:schemeClr val="tx1"/>
                </a:solidFill>
                <a:latin typeface="TheSans 5" charset="0"/>
              </a:rPr>
              <a:t> </a:t>
            </a:r>
            <a:r>
              <a:rPr lang="de-DE" altLang="de-DE" sz="2000" dirty="0" err="1" smtClean="0">
                <a:solidFill>
                  <a:schemeClr val="tx1"/>
                </a:solidFill>
                <a:latin typeface="TheSans 5" charset="0"/>
              </a:rPr>
              <a:t>gestures</a:t>
            </a:r>
            <a:endParaRPr lang="de-DE" altLang="de-DE" sz="2000" dirty="0">
              <a:solidFill>
                <a:schemeClr val="tx1"/>
              </a:solidFill>
              <a:latin typeface="TheSans 5" charset="0"/>
            </a:endParaRP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4949173" y="4740925"/>
            <a:ext cx="3311525" cy="403225"/>
          </a:xfrm>
          <a:prstGeom prst="rect">
            <a:avLst/>
          </a:prstGeom>
          <a:gradFill rotWithShape="1">
            <a:gsLst>
              <a:gs pos="0">
                <a:srgbClr val="969696">
                  <a:alpha val="74001"/>
                </a:srgbClr>
              </a:gs>
              <a:gs pos="50000">
                <a:schemeClr val="accent1">
                  <a:alpha val="74001"/>
                </a:schemeClr>
              </a:gs>
              <a:gs pos="100000">
                <a:srgbClr val="969696">
                  <a:alpha val="74001"/>
                </a:srgbClr>
              </a:gs>
            </a:gsLst>
            <a:lin ang="2700000" scaled="1"/>
          </a:gradFill>
          <a:ln w="6350" algn="ctr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  <a:contourClr>
              <a:schemeClr val="accent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  <a:flatTx/>
          </a:bodyPr>
          <a:lstStyle/>
          <a:p>
            <a:pPr algn="ctr">
              <a:defRPr/>
            </a:pPr>
            <a:r>
              <a:rPr lang="de-DE" altLang="de-DE" sz="2000" dirty="0" err="1">
                <a:solidFill>
                  <a:schemeClr val="tx1"/>
                </a:solidFill>
                <a:latin typeface="TheSans 5" charset="0"/>
              </a:rPr>
              <a:t>l</a:t>
            </a:r>
            <a:r>
              <a:rPr lang="de-DE" altLang="de-DE" sz="2000" dirty="0" err="1" smtClean="0">
                <a:solidFill>
                  <a:schemeClr val="tx1"/>
                </a:solidFill>
                <a:latin typeface="TheSans 5" charset="0"/>
              </a:rPr>
              <a:t>ooseness</a:t>
            </a:r>
            <a:r>
              <a:rPr lang="de-DE" altLang="de-DE" sz="2000" dirty="0" smtClean="0">
                <a:solidFill>
                  <a:schemeClr val="tx1"/>
                </a:solidFill>
                <a:latin typeface="TheSans 5" charset="0"/>
              </a:rPr>
              <a:t>/</a:t>
            </a:r>
            <a:r>
              <a:rPr lang="de-DE" altLang="de-DE" sz="2000" dirty="0" err="1" smtClean="0">
                <a:solidFill>
                  <a:schemeClr val="tx1"/>
                </a:solidFill>
                <a:latin typeface="TheSans 5" charset="0"/>
              </a:rPr>
              <a:t>tears</a:t>
            </a:r>
            <a:endParaRPr lang="de-DE" altLang="de-DE" sz="2000" dirty="0">
              <a:solidFill>
                <a:schemeClr val="tx1"/>
              </a:solidFill>
              <a:latin typeface="TheSans 5" charset="0"/>
            </a:endParaRPr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4954466" y="5262245"/>
            <a:ext cx="3311525" cy="400110"/>
          </a:xfrm>
          <a:prstGeom prst="rect">
            <a:avLst/>
          </a:prstGeom>
          <a:gradFill rotWithShape="1">
            <a:gsLst>
              <a:gs pos="0">
                <a:srgbClr val="969696">
                  <a:alpha val="74001"/>
                </a:srgbClr>
              </a:gs>
              <a:gs pos="50000">
                <a:schemeClr val="accent1">
                  <a:alpha val="74001"/>
                </a:schemeClr>
              </a:gs>
              <a:gs pos="100000">
                <a:srgbClr val="969696">
                  <a:alpha val="74001"/>
                </a:srgbClr>
              </a:gs>
            </a:gsLst>
            <a:lin ang="2700000" scaled="1"/>
          </a:gradFill>
          <a:ln w="6350" algn="ctr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  <a:contourClr>
              <a:schemeClr val="accent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  <a:flatTx/>
          </a:bodyPr>
          <a:lstStyle/>
          <a:p>
            <a:pPr algn="ctr">
              <a:defRPr/>
            </a:pPr>
            <a:r>
              <a:rPr lang="de-DE" altLang="de-DE" sz="2000" dirty="0">
                <a:solidFill>
                  <a:schemeClr val="tx1"/>
                </a:solidFill>
                <a:latin typeface="TheSans 5" charset="0"/>
              </a:rPr>
              <a:t>h</a:t>
            </a:r>
            <a:r>
              <a:rPr lang="de-DE" altLang="de-DE" sz="2000" dirty="0" smtClean="0">
                <a:solidFill>
                  <a:schemeClr val="tx1"/>
                </a:solidFill>
                <a:latin typeface="TheSans 5" charset="0"/>
              </a:rPr>
              <a:t>igh-</a:t>
            </a:r>
            <a:r>
              <a:rPr lang="de-DE" altLang="de-DE" sz="2000" dirty="0" err="1" smtClean="0">
                <a:solidFill>
                  <a:schemeClr val="tx1"/>
                </a:solidFill>
                <a:latin typeface="TheSans 5" charset="0"/>
              </a:rPr>
              <a:t>pitched</a:t>
            </a:r>
            <a:r>
              <a:rPr lang="de-DE" altLang="de-DE" sz="2000" dirty="0" smtClean="0">
                <a:solidFill>
                  <a:schemeClr val="tx1"/>
                </a:solidFill>
                <a:latin typeface="TheSans 5" charset="0"/>
              </a:rPr>
              <a:t>, </a:t>
            </a:r>
            <a:r>
              <a:rPr lang="de-DE" altLang="de-DE" sz="2000" dirty="0" err="1" smtClean="0">
                <a:solidFill>
                  <a:schemeClr val="tx1"/>
                </a:solidFill>
                <a:latin typeface="TheSans 5" charset="0"/>
              </a:rPr>
              <a:t>complaining</a:t>
            </a:r>
            <a:endParaRPr lang="de-DE" altLang="de-DE" sz="2000" dirty="0">
              <a:solidFill>
                <a:schemeClr val="tx1"/>
              </a:solidFill>
              <a:latin typeface="TheSans 5" charset="0"/>
            </a:endParaRPr>
          </a:p>
        </p:txBody>
      </p:sp>
      <p:sp>
        <p:nvSpPr>
          <p:cNvPr id="22" name="Rectangle 13"/>
          <p:cNvSpPr>
            <a:spLocks noChangeArrowheads="1"/>
          </p:cNvSpPr>
          <p:nvPr/>
        </p:nvSpPr>
        <p:spPr bwMode="auto">
          <a:xfrm>
            <a:off x="4953354" y="5812776"/>
            <a:ext cx="3311525" cy="403225"/>
          </a:xfrm>
          <a:prstGeom prst="rect">
            <a:avLst/>
          </a:prstGeom>
          <a:gradFill rotWithShape="1">
            <a:gsLst>
              <a:gs pos="0">
                <a:srgbClr val="969696">
                  <a:alpha val="74001"/>
                </a:srgbClr>
              </a:gs>
              <a:gs pos="50000">
                <a:schemeClr val="accent1">
                  <a:alpha val="74001"/>
                </a:schemeClr>
              </a:gs>
              <a:gs pos="100000">
                <a:srgbClr val="969696">
                  <a:alpha val="74001"/>
                </a:srgbClr>
              </a:gs>
            </a:gsLst>
            <a:lin ang="2700000" scaled="1"/>
          </a:gradFill>
          <a:ln w="6350" algn="ctr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  <a:contourClr>
              <a:schemeClr val="accent1"/>
            </a:contour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  <a:flatTx/>
          </a:bodyPr>
          <a:lstStyle/>
          <a:p>
            <a:pPr algn="ctr">
              <a:defRPr/>
            </a:pPr>
            <a:r>
              <a:rPr lang="de-DE" altLang="de-DE" sz="2000" dirty="0" err="1" smtClean="0">
                <a:solidFill>
                  <a:schemeClr val="tx1"/>
                </a:solidFill>
                <a:latin typeface="TheSans 5" charset="0"/>
              </a:rPr>
              <a:t>unsure</a:t>
            </a:r>
            <a:r>
              <a:rPr lang="de-DE" altLang="de-DE" sz="2000" dirty="0" smtClean="0">
                <a:solidFill>
                  <a:schemeClr val="tx1"/>
                </a:solidFill>
                <a:latin typeface="TheSans 5" charset="0"/>
              </a:rPr>
              <a:t> </a:t>
            </a:r>
            <a:r>
              <a:rPr lang="de-DE" altLang="de-DE" sz="2000" dirty="0" err="1" smtClean="0">
                <a:solidFill>
                  <a:schemeClr val="tx1"/>
                </a:solidFill>
                <a:latin typeface="TheSans 5" charset="0"/>
              </a:rPr>
              <a:t>smile</a:t>
            </a:r>
            <a:endParaRPr lang="de-DE" altLang="de-DE" sz="2000" dirty="0">
              <a:solidFill>
                <a:schemeClr val="tx1"/>
              </a:solidFill>
              <a:latin typeface="TheSans 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95953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Larissa">
  <a:themeElements>
    <a:clrScheme name="Lariss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de-DE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de-DE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Lariss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arissa">
  <a:themeElements>
    <a:clrScheme name="Lariss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de-DE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de-DE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Lariss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riss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iss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359</Words>
  <Application>Microsoft Office PowerPoint</Application>
  <PresentationFormat>Bildschirmpräsentation (4:3)</PresentationFormat>
  <Paragraphs>115</Paragraphs>
  <Slides>8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8</vt:i4>
      </vt:variant>
    </vt:vector>
  </HeadingPairs>
  <TitlesOfParts>
    <vt:vector size="18" baseType="lpstr">
      <vt:lpstr>Microsoft YaHei</vt:lpstr>
      <vt:lpstr>Arial</vt:lpstr>
      <vt:lpstr>Arial Unicode MS</vt:lpstr>
      <vt:lpstr>Calibri</vt:lpstr>
      <vt:lpstr>Segoe UI</vt:lpstr>
      <vt:lpstr>Tahoma</vt:lpstr>
      <vt:lpstr>TheSans 5</vt:lpstr>
      <vt:lpstr>Times New Roman</vt:lpstr>
      <vt:lpstr>Larissa</vt:lpstr>
      <vt:lpstr>1_Larissa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Appearance and Verbalism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Seminare bei der EU</dc:title>
  <dc:creator>Mary Ann Siara-Decker</dc:creator>
  <cp:lastModifiedBy>aweigend</cp:lastModifiedBy>
  <cp:revision>223</cp:revision>
  <cp:lastPrinted>2018-04-06T12:35:48Z</cp:lastPrinted>
  <dcterms:created xsi:type="dcterms:W3CDTF">2013-03-05T11:28:43Z</dcterms:created>
  <dcterms:modified xsi:type="dcterms:W3CDTF">2018-05-16T09:03:53Z</dcterms:modified>
</cp:coreProperties>
</file>